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75" r:id="rId3"/>
    <p:sldId id="257" r:id="rId4"/>
    <p:sldId id="261" r:id="rId5"/>
    <p:sldId id="258" r:id="rId6"/>
    <p:sldId id="260" r:id="rId7"/>
    <p:sldId id="276" r:id="rId8"/>
    <p:sldId id="278" r:id="rId9"/>
    <p:sldId id="279" r:id="rId10"/>
    <p:sldId id="281" r:id="rId11"/>
    <p:sldId id="280" r:id="rId12"/>
    <p:sldId id="277" r:id="rId13"/>
    <p:sldId id="282" r:id="rId14"/>
    <p:sldId id="283" r:id="rId15"/>
    <p:sldId id="263" r:id="rId16"/>
    <p:sldId id="262" r:id="rId17"/>
    <p:sldId id="265" r:id="rId18"/>
    <p:sldId id="286" r:id="rId19"/>
    <p:sldId id="266" r:id="rId20"/>
    <p:sldId id="287" r:id="rId21"/>
    <p:sldId id="288" r:id="rId22"/>
    <p:sldId id="284" r:id="rId23"/>
    <p:sldId id="285" r:id="rId24"/>
    <p:sldId id="289" r:id="rId25"/>
    <p:sldId id="291" r:id="rId26"/>
  </p:sldIdLst>
  <p:sldSz cx="9144000" cy="6858000" type="screen4x3"/>
  <p:notesSz cx="9928225" cy="6797675"/>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5" autoAdjust="0"/>
    <p:restoredTop sz="94345" autoAdjust="0"/>
  </p:normalViewPr>
  <p:slideViewPr>
    <p:cSldViewPr>
      <p:cViewPr varScale="1">
        <p:scale>
          <a:sx n="106" d="100"/>
          <a:sy n="106" d="100"/>
        </p:scale>
        <p:origin x="1680"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p:scale>
          <a:sx n="110" d="100"/>
          <a:sy n="110" d="100"/>
        </p:scale>
        <p:origin x="1720" y="1032"/>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1CE802-9F74-4EF0-B5BD-F78E1446F275}" type="doc">
      <dgm:prSet loTypeId="urn:microsoft.com/office/officeart/2005/8/layout/vList5" loCatId="list" qsTypeId="urn:microsoft.com/office/officeart/2005/8/quickstyle/simple5" qsCatId="simple" csTypeId="urn:microsoft.com/office/officeart/2005/8/colors/colorful2" csCatId="colorful" phldr="1"/>
      <dgm:spPr/>
      <dgm:t>
        <a:bodyPr/>
        <a:lstStyle/>
        <a:p>
          <a:endParaRPr lang="sl-SI"/>
        </a:p>
      </dgm:t>
    </dgm:pt>
    <dgm:pt modelId="{9CDEEC81-8056-4713-9992-DE96053CA60E}">
      <dgm:prSet/>
      <dgm:spPr/>
      <dgm:t>
        <a:bodyPr/>
        <a:lstStyle/>
        <a:p>
          <a:pPr rtl="0"/>
          <a:r>
            <a:rPr lang="sl-SI" b="0" i="0" u="none" dirty="0" smtClean="0"/>
            <a:t>Kraljestvo:</a:t>
          </a:r>
          <a:endParaRPr lang="sl-SI" dirty="0"/>
        </a:p>
      </dgm:t>
    </dgm:pt>
    <dgm:pt modelId="{DA9C6D97-F656-48D6-9388-15047E92E335}" type="parTrans" cxnId="{DFFB8894-B59D-4714-ABB7-B996F385A986}">
      <dgm:prSet/>
      <dgm:spPr/>
      <dgm:t>
        <a:bodyPr/>
        <a:lstStyle/>
        <a:p>
          <a:endParaRPr lang="sl-SI"/>
        </a:p>
      </dgm:t>
    </dgm:pt>
    <dgm:pt modelId="{DEFA131B-0E6C-48A7-A142-53B6196F5C01}" type="sibTrans" cxnId="{DFFB8894-B59D-4714-ABB7-B996F385A986}">
      <dgm:prSet/>
      <dgm:spPr/>
      <dgm:t>
        <a:bodyPr/>
        <a:lstStyle/>
        <a:p>
          <a:endParaRPr lang="sl-SI"/>
        </a:p>
      </dgm:t>
    </dgm:pt>
    <dgm:pt modelId="{56DE1D2D-1A3E-4A6A-9D49-25699CBFCC84}">
      <dgm:prSet/>
      <dgm:spPr/>
      <dgm:t>
        <a:bodyPr/>
        <a:lstStyle/>
        <a:p>
          <a:pPr rtl="0"/>
          <a:r>
            <a:rPr lang="sl-SI" b="0" i="0" u="none" dirty="0" smtClean="0"/>
            <a:t>Deblo:</a:t>
          </a:r>
          <a:endParaRPr lang="sl-SI" b="0" i="0" u="none" dirty="0"/>
        </a:p>
      </dgm:t>
    </dgm:pt>
    <dgm:pt modelId="{AE92DE61-FFF6-41C9-96E2-302930EFE318}" type="parTrans" cxnId="{80B7B37F-A2D4-49D2-B479-724016BB1A0B}">
      <dgm:prSet/>
      <dgm:spPr/>
      <dgm:t>
        <a:bodyPr/>
        <a:lstStyle/>
        <a:p>
          <a:endParaRPr lang="sl-SI"/>
        </a:p>
      </dgm:t>
    </dgm:pt>
    <dgm:pt modelId="{1C4AEDBB-8D7E-4AE4-9440-7D6E2AF70E9A}" type="sibTrans" cxnId="{80B7B37F-A2D4-49D2-B479-724016BB1A0B}">
      <dgm:prSet/>
      <dgm:spPr/>
      <dgm:t>
        <a:bodyPr/>
        <a:lstStyle/>
        <a:p>
          <a:endParaRPr lang="sl-SI"/>
        </a:p>
      </dgm:t>
    </dgm:pt>
    <dgm:pt modelId="{2E0EE0AD-5780-4A93-9A43-3DC4B9DF8D53}">
      <dgm:prSet/>
      <dgm:spPr/>
      <dgm:t>
        <a:bodyPr/>
        <a:lstStyle/>
        <a:p>
          <a:pPr rtl="0"/>
          <a:r>
            <a:rPr lang="sl-SI" b="0" i="0" dirty="0" err="1" smtClean="0"/>
            <a:t>Chordata</a:t>
          </a:r>
          <a:r>
            <a:rPr lang="sl-SI" b="0" i="0" u="none" dirty="0" smtClean="0"/>
            <a:t> (strunarji)</a:t>
          </a:r>
          <a:endParaRPr lang="sl-SI" b="0" i="0" u="none" dirty="0"/>
        </a:p>
      </dgm:t>
    </dgm:pt>
    <dgm:pt modelId="{E822FA5E-1EDE-4B4B-800F-8D4BDC36E985}" type="parTrans" cxnId="{F923B1F3-C06C-48D2-9F95-819D80B40795}">
      <dgm:prSet/>
      <dgm:spPr/>
      <dgm:t>
        <a:bodyPr/>
        <a:lstStyle/>
        <a:p>
          <a:endParaRPr lang="sl-SI"/>
        </a:p>
      </dgm:t>
    </dgm:pt>
    <dgm:pt modelId="{18A757DB-0AA5-439B-874D-A34427606FCC}" type="sibTrans" cxnId="{F923B1F3-C06C-48D2-9F95-819D80B40795}">
      <dgm:prSet/>
      <dgm:spPr/>
      <dgm:t>
        <a:bodyPr/>
        <a:lstStyle/>
        <a:p>
          <a:endParaRPr lang="sl-SI"/>
        </a:p>
      </dgm:t>
    </dgm:pt>
    <dgm:pt modelId="{DD1FEE22-F9AA-41BF-B0A8-12F4D32B7718}">
      <dgm:prSet/>
      <dgm:spPr/>
      <dgm:t>
        <a:bodyPr/>
        <a:lstStyle/>
        <a:p>
          <a:pPr rtl="0"/>
          <a:r>
            <a:rPr lang="sl-SI" b="0" i="0" u="none" smtClean="0"/>
            <a:t>Razred:</a:t>
          </a:r>
          <a:endParaRPr lang="sl-SI" b="0" i="0" u="none"/>
        </a:p>
      </dgm:t>
    </dgm:pt>
    <dgm:pt modelId="{E748F409-9CB8-41F9-B2E1-4565AC3A2801}" type="parTrans" cxnId="{9B3F3C62-379B-4526-96D0-238712012284}">
      <dgm:prSet/>
      <dgm:spPr/>
      <dgm:t>
        <a:bodyPr/>
        <a:lstStyle/>
        <a:p>
          <a:endParaRPr lang="sl-SI"/>
        </a:p>
      </dgm:t>
    </dgm:pt>
    <dgm:pt modelId="{AB9AC0CD-F8E5-40E2-848C-26BDDA1392A0}" type="sibTrans" cxnId="{9B3F3C62-379B-4526-96D0-238712012284}">
      <dgm:prSet/>
      <dgm:spPr/>
      <dgm:t>
        <a:bodyPr/>
        <a:lstStyle/>
        <a:p>
          <a:endParaRPr lang="sl-SI"/>
        </a:p>
      </dgm:t>
    </dgm:pt>
    <dgm:pt modelId="{B619CDB5-1498-46DF-93D6-41FEB3B9A63F}">
      <dgm:prSet/>
      <dgm:spPr/>
      <dgm:t>
        <a:bodyPr/>
        <a:lstStyle/>
        <a:p>
          <a:pPr rtl="0"/>
          <a:r>
            <a:rPr lang="sl-SI" b="0" i="0" dirty="0" err="1" smtClean="0"/>
            <a:t>Mammalia</a:t>
          </a:r>
          <a:r>
            <a:rPr lang="sl-SI" b="0" i="0" dirty="0" smtClean="0"/>
            <a:t> </a:t>
          </a:r>
          <a:r>
            <a:rPr lang="sl-SI" b="0" i="0" u="none" dirty="0" smtClean="0"/>
            <a:t>(sesalci)</a:t>
          </a:r>
          <a:endParaRPr lang="sl-SI" b="0" i="0" u="none" dirty="0"/>
        </a:p>
      </dgm:t>
    </dgm:pt>
    <dgm:pt modelId="{44034137-8582-4CA9-84E5-DC19F428AA4A}" type="parTrans" cxnId="{2206A11C-E3FD-4C68-8CDA-F15C032E4743}">
      <dgm:prSet/>
      <dgm:spPr/>
      <dgm:t>
        <a:bodyPr/>
        <a:lstStyle/>
        <a:p>
          <a:endParaRPr lang="sl-SI"/>
        </a:p>
      </dgm:t>
    </dgm:pt>
    <dgm:pt modelId="{13DDE726-A8CC-49F5-A326-47A631A81E87}" type="sibTrans" cxnId="{2206A11C-E3FD-4C68-8CDA-F15C032E4743}">
      <dgm:prSet/>
      <dgm:spPr/>
      <dgm:t>
        <a:bodyPr/>
        <a:lstStyle/>
        <a:p>
          <a:endParaRPr lang="sl-SI"/>
        </a:p>
      </dgm:t>
    </dgm:pt>
    <dgm:pt modelId="{68F1DD78-2372-4B4D-8332-89EA145E7A73}">
      <dgm:prSet/>
      <dgm:spPr/>
      <dgm:t>
        <a:bodyPr/>
        <a:lstStyle/>
        <a:p>
          <a:pPr rtl="0"/>
          <a:r>
            <a:rPr lang="sl-SI" b="0" i="0" u="none" dirty="0" smtClean="0"/>
            <a:t>Red:</a:t>
          </a:r>
          <a:endParaRPr lang="sl-SI" b="0" i="0" u="none" dirty="0"/>
        </a:p>
      </dgm:t>
    </dgm:pt>
    <dgm:pt modelId="{661DCB64-AF3D-4C6B-BBD5-BC30FC5DBC7C}" type="parTrans" cxnId="{4C77C124-2BBB-41B2-896F-E441CEA7B460}">
      <dgm:prSet/>
      <dgm:spPr/>
      <dgm:t>
        <a:bodyPr/>
        <a:lstStyle/>
        <a:p>
          <a:endParaRPr lang="sl-SI"/>
        </a:p>
      </dgm:t>
    </dgm:pt>
    <dgm:pt modelId="{2F6B0475-2D75-47D5-91BE-D7195E59B2B7}" type="sibTrans" cxnId="{4C77C124-2BBB-41B2-896F-E441CEA7B460}">
      <dgm:prSet/>
      <dgm:spPr/>
      <dgm:t>
        <a:bodyPr/>
        <a:lstStyle/>
        <a:p>
          <a:endParaRPr lang="sl-SI"/>
        </a:p>
      </dgm:t>
    </dgm:pt>
    <dgm:pt modelId="{D90558B8-1B17-4EC2-84E7-A940D0A34D13}">
      <dgm:prSet/>
      <dgm:spPr/>
      <dgm:t>
        <a:bodyPr/>
        <a:lstStyle/>
        <a:p>
          <a:pPr rtl="0"/>
          <a:r>
            <a:rPr lang="sl-SI" b="0" i="0" dirty="0" err="1" smtClean="0"/>
            <a:t>Carnivora</a:t>
          </a:r>
          <a:r>
            <a:rPr lang="sl-SI" b="0" i="0" dirty="0" smtClean="0"/>
            <a:t> </a:t>
          </a:r>
          <a:r>
            <a:rPr lang="sl-SI" b="0" i="0" u="none" dirty="0" smtClean="0"/>
            <a:t>(zveri)</a:t>
          </a:r>
          <a:endParaRPr lang="sl-SI" b="0" i="0" u="none" dirty="0"/>
        </a:p>
      </dgm:t>
    </dgm:pt>
    <dgm:pt modelId="{7B141B4E-4608-4E9D-A5B5-75B9E4A4CC8F}" type="parTrans" cxnId="{021ACB80-4813-43A0-A889-A1735D61D8EE}">
      <dgm:prSet/>
      <dgm:spPr/>
      <dgm:t>
        <a:bodyPr/>
        <a:lstStyle/>
        <a:p>
          <a:endParaRPr lang="sl-SI"/>
        </a:p>
      </dgm:t>
    </dgm:pt>
    <dgm:pt modelId="{AE8E3A82-849D-44CC-A15E-1EFEC2A1BEE2}" type="sibTrans" cxnId="{021ACB80-4813-43A0-A889-A1735D61D8EE}">
      <dgm:prSet/>
      <dgm:spPr/>
      <dgm:t>
        <a:bodyPr/>
        <a:lstStyle/>
        <a:p>
          <a:endParaRPr lang="sl-SI"/>
        </a:p>
      </dgm:t>
    </dgm:pt>
    <dgm:pt modelId="{B5DA4EBF-2E3F-4F73-B260-942AF0892294}">
      <dgm:prSet/>
      <dgm:spPr/>
      <dgm:t>
        <a:bodyPr/>
        <a:lstStyle/>
        <a:p>
          <a:pPr rtl="0"/>
          <a:r>
            <a:rPr lang="sl-SI" b="0" i="0" u="none" smtClean="0"/>
            <a:t>Družina:</a:t>
          </a:r>
          <a:endParaRPr lang="sl-SI" b="0" i="0" u="none"/>
        </a:p>
      </dgm:t>
    </dgm:pt>
    <dgm:pt modelId="{71878346-68A6-4602-9334-FCC83632D3AE}" type="parTrans" cxnId="{80D75FE5-358A-4D7E-8049-E0B42DC1475B}">
      <dgm:prSet/>
      <dgm:spPr/>
      <dgm:t>
        <a:bodyPr/>
        <a:lstStyle/>
        <a:p>
          <a:endParaRPr lang="sl-SI"/>
        </a:p>
      </dgm:t>
    </dgm:pt>
    <dgm:pt modelId="{51424221-614D-42E6-9D6A-565E1A0165F8}" type="sibTrans" cxnId="{80D75FE5-358A-4D7E-8049-E0B42DC1475B}">
      <dgm:prSet/>
      <dgm:spPr/>
      <dgm:t>
        <a:bodyPr/>
        <a:lstStyle/>
        <a:p>
          <a:endParaRPr lang="sl-SI"/>
        </a:p>
      </dgm:t>
    </dgm:pt>
    <dgm:pt modelId="{284A5BE3-0473-4803-84C7-1A38AF73747F}">
      <dgm:prSet/>
      <dgm:spPr/>
      <dgm:t>
        <a:bodyPr/>
        <a:lstStyle/>
        <a:p>
          <a:pPr rtl="0"/>
          <a:r>
            <a:rPr lang="sl-SI" b="0" i="0" dirty="0" err="1" smtClean="0"/>
            <a:t>Ursidae</a:t>
          </a:r>
          <a:r>
            <a:rPr lang="sl-SI" b="0" i="0" u="none" dirty="0" smtClean="0"/>
            <a:t> (medvedi)</a:t>
          </a:r>
          <a:endParaRPr lang="sl-SI" b="0" i="0" u="none" dirty="0"/>
        </a:p>
      </dgm:t>
    </dgm:pt>
    <dgm:pt modelId="{02F9C198-95AC-4CEC-B1D5-357321DF7836}" type="parTrans" cxnId="{4C87DB60-40D5-4F35-A800-E1D3DC1B11BF}">
      <dgm:prSet/>
      <dgm:spPr/>
      <dgm:t>
        <a:bodyPr/>
        <a:lstStyle/>
        <a:p>
          <a:endParaRPr lang="sl-SI"/>
        </a:p>
      </dgm:t>
    </dgm:pt>
    <dgm:pt modelId="{0EFF0F79-8644-4988-A89A-6AFD949EEE28}" type="sibTrans" cxnId="{4C87DB60-40D5-4F35-A800-E1D3DC1B11BF}">
      <dgm:prSet/>
      <dgm:spPr/>
      <dgm:t>
        <a:bodyPr/>
        <a:lstStyle/>
        <a:p>
          <a:endParaRPr lang="sl-SI"/>
        </a:p>
      </dgm:t>
    </dgm:pt>
    <dgm:pt modelId="{7074E727-8DA7-487A-89CE-386DC81DDE8C}">
      <dgm:prSet/>
      <dgm:spPr/>
      <dgm:t>
        <a:bodyPr/>
        <a:lstStyle/>
        <a:p>
          <a:pPr rtl="0"/>
          <a:r>
            <a:rPr lang="sl-SI" b="0" i="0" u="none" smtClean="0"/>
            <a:t>Rod:</a:t>
          </a:r>
          <a:endParaRPr lang="sl-SI" b="0" i="0" u="none"/>
        </a:p>
      </dgm:t>
    </dgm:pt>
    <dgm:pt modelId="{41041014-9A5B-4034-94B9-07443C23760B}" type="parTrans" cxnId="{6D88C226-09FC-4AC4-BF6E-FE68E32097F5}">
      <dgm:prSet/>
      <dgm:spPr/>
      <dgm:t>
        <a:bodyPr/>
        <a:lstStyle/>
        <a:p>
          <a:endParaRPr lang="sl-SI"/>
        </a:p>
      </dgm:t>
    </dgm:pt>
    <dgm:pt modelId="{53C2408E-98D2-4EE0-A3A8-C6A46CFA1D01}" type="sibTrans" cxnId="{6D88C226-09FC-4AC4-BF6E-FE68E32097F5}">
      <dgm:prSet/>
      <dgm:spPr/>
      <dgm:t>
        <a:bodyPr/>
        <a:lstStyle/>
        <a:p>
          <a:endParaRPr lang="sl-SI"/>
        </a:p>
      </dgm:t>
    </dgm:pt>
    <dgm:pt modelId="{5608DC6E-DA7D-4112-AAB3-8BFF97E0D28D}">
      <dgm:prSet/>
      <dgm:spPr/>
      <dgm:t>
        <a:bodyPr/>
        <a:lstStyle/>
        <a:p>
          <a:pPr rtl="0"/>
          <a:r>
            <a:rPr lang="sl-SI" b="0" i="1" smtClean="0"/>
            <a:t>Ursus</a:t>
          </a:r>
          <a:r>
            <a:rPr lang="sl-SI" b="0" i="0" u="none" smtClean="0"/>
            <a:t> (medved)</a:t>
          </a:r>
          <a:endParaRPr lang="sl-SI" b="0" i="0" u="none" dirty="0"/>
        </a:p>
      </dgm:t>
    </dgm:pt>
    <dgm:pt modelId="{BA417245-5F94-41AE-AA89-B48D83A45A35}" type="parTrans" cxnId="{D26DC899-56DF-49CF-A99E-438D7FAB4371}">
      <dgm:prSet/>
      <dgm:spPr/>
      <dgm:t>
        <a:bodyPr/>
        <a:lstStyle/>
        <a:p>
          <a:endParaRPr lang="sl-SI"/>
        </a:p>
      </dgm:t>
    </dgm:pt>
    <dgm:pt modelId="{CB9FEE1C-0341-4663-A64C-5D94C3B8E135}" type="sibTrans" cxnId="{D26DC899-56DF-49CF-A99E-438D7FAB4371}">
      <dgm:prSet/>
      <dgm:spPr/>
      <dgm:t>
        <a:bodyPr/>
        <a:lstStyle/>
        <a:p>
          <a:endParaRPr lang="sl-SI"/>
        </a:p>
      </dgm:t>
    </dgm:pt>
    <dgm:pt modelId="{11732E4F-2D6D-452A-96AA-3EE4B16308D4}">
      <dgm:prSet/>
      <dgm:spPr/>
      <dgm:t>
        <a:bodyPr/>
        <a:lstStyle/>
        <a:p>
          <a:pPr rtl="0"/>
          <a:r>
            <a:rPr lang="sl-SI" b="0" i="0" u="none" smtClean="0"/>
            <a:t>Vrsta:</a:t>
          </a:r>
          <a:endParaRPr lang="sl-SI" b="0" i="0" u="none"/>
        </a:p>
      </dgm:t>
    </dgm:pt>
    <dgm:pt modelId="{6AF3AA55-6083-4900-9003-95113DABAEB2}" type="parTrans" cxnId="{EC5CF37E-536B-4619-9AF6-D5F5A12C593F}">
      <dgm:prSet/>
      <dgm:spPr/>
      <dgm:t>
        <a:bodyPr/>
        <a:lstStyle/>
        <a:p>
          <a:endParaRPr lang="sl-SI"/>
        </a:p>
      </dgm:t>
    </dgm:pt>
    <dgm:pt modelId="{80AD2D3D-2D48-4F3C-9DB3-8AE52174478F}" type="sibTrans" cxnId="{EC5CF37E-536B-4619-9AF6-D5F5A12C593F}">
      <dgm:prSet/>
      <dgm:spPr/>
      <dgm:t>
        <a:bodyPr/>
        <a:lstStyle/>
        <a:p>
          <a:endParaRPr lang="sl-SI"/>
        </a:p>
      </dgm:t>
    </dgm:pt>
    <dgm:pt modelId="{41C877AF-9677-406D-A489-74B10BD037FA}">
      <dgm:prSet/>
      <dgm:spPr/>
      <dgm:t>
        <a:bodyPr/>
        <a:lstStyle/>
        <a:p>
          <a:pPr rtl="0"/>
          <a:r>
            <a:rPr lang="sl-SI" b="0" i="1" u="none" dirty="0" err="1" smtClean="0"/>
            <a:t>Ursus</a:t>
          </a:r>
          <a:r>
            <a:rPr lang="sl-SI" b="0" i="1" u="none" dirty="0" smtClean="0"/>
            <a:t> </a:t>
          </a:r>
          <a:r>
            <a:rPr lang="sl-SI" b="0" i="1" u="none" dirty="0" err="1" smtClean="0"/>
            <a:t>arctos</a:t>
          </a:r>
          <a:r>
            <a:rPr lang="sl-SI" b="0" i="1" u="none" dirty="0" smtClean="0"/>
            <a:t> </a:t>
          </a:r>
          <a:r>
            <a:rPr lang="sl-SI" b="0" i="0" u="none" dirty="0" smtClean="0"/>
            <a:t>(rjavi medved)</a:t>
          </a:r>
          <a:endParaRPr lang="sl-SI" b="0" i="0" u="none" dirty="0"/>
        </a:p>
      </dgm:t>
    </dgm:pt>
    <dgm:pt modelId="{6DC24831-BD2A-41BB-A0D6-349B5F430B82}" type="parTrans" cxnId="{BD3C058E-05E8-4BAE-90EC-E00E78EA28DA}">
      <dgm:prSet/>
      <dgm:spPr/>
      <dgm:t>
        <a:bodyPr/>
        <a:lstStyle/>
        <a:p>
          <a:endParaRPr lang="sl-SI"/>
        </a:p>
      </dgm:t>
    </dgm:pt>
    <dgm:pt modelId="{AEEC49F6-3A35-4B4C-96F5-3AC925469336}" type="sibTrans" cxnId="{BD3C058E-05E8-4BAE-90EC-E00E78EA28DA}">
      <dgm:prSet/>
      <dgm:spPr/>
      <dgm:t>
        <a:bodyPr/>
        <a:lstStyle/>
        <a:p>
          <a:endParaRPr lang="sl-SI"/>
        </a:p>
      </dgm:t>
    </dgm:pt>
    <dgm:pt modelId="{3DA06444-7610-4D60-B43C-73F9567537E4}">
      <dgm:prSet/>
      <dgm:spPr/>
      <dgm:t>
        <a:bodyPr/>
        <a:lstStyle/>
        <a:p>
          <a:r>
            <a:rPr lang="sl-SI" b="0" i="0" dirty="0" err="1" smtClean="0"/>
            <a:t>Animalia</a:t>
          </a:r>
          <a:r>
            <a:rPr lang="sl-SI" b="0" i="0" dirty="0" smtClean="0"/>
            <a:t> </a:t>
          </a:r>
          <a:r>
            <a:rPr lang="sl-SI" b="0" i="0" u="none" dirty="0" smtClean="0"/>
            <a:t>(živali)</a:t>
          </a:r>
          <a:endParaRPr lang="sl-SI" dirty="0"/>
        </a:p>
      </dgm:t>
    </dgm:pt>
    <dgm:pt modelId="{987C73D4-1A7B-473B-9870-0359AE9CDF58}" type="parTrans" cxnId="{C3449198-FA4F-42B7-902C-F18650EE9125}">
      <dgm:prSet/>
      <dgm:spPr/>
      <dgm:t>
        <a:bodyPr/>
        <a:lstStyle/>
        <a:p>
          <a:endParaRPr lang="sl-SI"/>
        </a:p>
      </dgm:t>
    </dgm:pt>
    <dgm:pt modelId="{14C81AC4-4635-467C-B3E4-6753E924509A}" type="sibTrans" cxnId="{C3449198-FA4F-42B7-902C-F18650EE9125}">
      <dgm:prSet/>
      <dgm:spPr/>
      <dgm:t>
        <a:bodyPr/>
        <a:lstStyle/>
        <a:p>
          <a:endParaRPr lang="sl-SI"/>
        </a:p>
      </dgm:t>
    </dgm:pt>
    <dgm:pt modelId="{3C7CC287-5155-4A26-94E9-1DD3A7A2C626}" type="pres">
      <dgm:prSet presAssocID="{591CE802-9F74-4EF0-B5BD-F78E1446F275}" presName="Name0" presStyleCnt="0">
        <dgm:presLayoutVars>
          <dgm:dir/>
          <dgm:animLvl val="lvl"/>
          <dgm:resizeHandles val="exact"/>
        </dgm:presLayoutVars>
      </dgm:prSet>
      <dgm:spPr/>
      <dgm:t>
        <a:bodyPr/>
        <a:lstStyle/>
        <a:p>
          <a:endParaRPr lang="sl-SI"/>
        </a:p>
      </dgm:t>
    </dgm:pt>
    <dgm:pt modelId="{C02A8246-E702-4DEB-815F-E56E22D5C1A4}" type="pres">
      <dgm:prSet presAssocID="{9CDEEC81-8056-4713-9992-DE96053CA60E}" presName="linNode" presStyleCnt="0"/>
      <dgm:spPr/>
    </dgm:pt>
    <dgm:pt modelId="{B005EAFF-A237-4439-9D97-CBCCE62E2B78}" type="pres">
      <dgm:prSet presAssocID="{9CDEEC81-8056-4713-9992-DE96053CA60E}" presName="parentText" presStyleLbl="node1" presStyleIdx="0" presStyleCnt="7" custLinFactX="-36207" custLinFactNeighborX="-100000" custLinFactNeighborY="-86531">
        <dgm:presLayoutVars>
          <dgm:chMax val="1"/>
          <dgm:bulletEnabled val="1"/>
        </dgm:presLayoutVars>
      </dgm:prSet>
      <dgm:spPr/>
      <dgm:t>
        <a:bodyPr/>
        <a:lstStyle/>
        <a:p>
          <a:endParaRPr lang="sl-SI"/>
        </a:p>
      </dgm:t>
    </dgm:pt>
    <dgm:pt modelId="{463182F6-FF33-47D6-B6AE-400C1B578968}" type="pres">
      <dgm:prSet presAssocID="{9CDEEC81-8056-4713-9992-DE96053CA60E}" presName="descendantText" presStyleLbl="alignAccFollowNode1" presStyleIdx="0" presStyleCnt="7">
        <dgm:presLayoutVars>
          <dgm:bulletEnabled val="1"/>
        </dgm:presLayoutVars>
      </dgm:prSet>
      <dgm:spPr/>
      <dgm:t>
        <a:bodyPr/>
        <a:lstStyle/>
        <a:p>
          <a:endParaRPr lang="sl-SI"/>
        </a:p>
      </dgm:t>
    </dgm:pt>
    <dgm:pt modelId="{067EB3DE-F9AB-42E3-9343-6A44E9133211}" type="pres">
      <dgm:prSet presAssocID="{DEFA131B-0E6C-48A7-A142-53B6196F5C01}" presName="sp" presStyleCnt="0"/>
      <dgm:spPr/>
    </dgm:pt>
    <dgm:pt modelId="{3C4E2723-68F7-425F-A0FF-E81DE2DF28CB}" type="pres">
      <dgm:prSet presAssocID="{56DE1D2D-1A3E-4A6A-9D49-25699CBFCC84}" presName="linNode" presStyleCnt="0"/>
      <dgm:spPr/>
    </dgm:pt>
    <dgm:pt modelId="{1F18A89E-A783-4CE4-AF50-522FC269C61A}" type="pres">
      <dgm:prSet presAssocID="{56DE1D2D-1A3E-4A6A-9D49-25699CBFCC84}" presName="parentText" presStyleLbl="node1" presStyleIdx="1" presStyleCnt="7">
        <dgm:presLayoutVars>
          <dgm:chMax val="1"/>
          <dgm:bulletEnabled val="1"/>
        </dgm:presLayoutVars>
      </dgm:prSet>
      <dgm:spPr/>
      <dgm:t>
        <a:bodyPr/>
        <a:lstStyle/>
        <a:p>
          <a:endParaRPr lang="sl-SI"/>
        </a:p>
      </dgm:t>
    </dgm:pt>
    <dgm:pt modelId="{D4289C92-E8DF-4045-91AB-B5370769CA33}" type="pres">
      <dgm:prSet presAssocID="{56DE1D2D-1A3E-4A6A-9D49-25699CBFCC84}" presName="descendantText" presStyleLbl="alignAccFollowNode1" presStyleIdx="1" presStyleCnt="7">
        <dgm:presLayoutVars>
          <dgm:bulletEnabled val="1"/>
        </dgm:presLayoutVars>
      </dgm:prSet>
      <dgm:spPr/>
      <dgm:t>
        <a:bodyPr/>
        <a:lstStyle/>
        <a:p>
          <a:endParaRPr lang="sl-SI"/>
        </a:p>
      </dgm:t>
    </dgm:pt>
    <dgm:pt modelId="{43CFD91F-E7F7-477E-A191-09DC7D322ABE}" type="pres">
      <dgm:prSet presAssocID="{1C4AEDBB-8D7E-4AE4-9440-7D6E2AF70E9A}" presName="sp" presStyleCnt="0"/>
      <dgm:spPr/>
    </dgm:pt>
    <dgm:pt modelId="{76C6AF3F-63F6-4A54-A616-E5BA298E9957}" type="pres">
      <dgm:prSet presAssocID="{DD1FEE22-F9AA-41BF-B0A8-12F4D32B7718}" presName="linNode" presStyleCnt="0"/>
      <dgm:spPr/>
    </dgm:pt>
    <dgm:pt modelId="{D7925304-11BA-4794-BA0B-B2947CE2C1EE}" type="pres">
      <dgm:prSet presAssocID="{DD1FEE22-F9AA-41BF-B0A8-12F4D32B7718}" presName="parentText" presStyleLbl="node1" presStyleIdx="2" presStyleCnt="7">
        <dgm:presLayoutVars>
          <dgm:chMax val="1"/>
          <dgm:bulletEnabled val="1"/>
        </dgm:presLayoutVars>
      </dgm:prSet>
      <dgm:spPr/>
      <dgm:t>
        <a:bodyPr/>
        <a:lstStyle/>
        <a:p>
          <a:endParaRPr lang="sl-SI"/>
        </a:p>
      </dgm:t>
    </dgm:pt>
    <dgm:pt modelId="{560F5831-BDC6-4CF4-8479-5E1A95CDB716}" type="pres">
      <dgm:prSet presAssocID="{DD1FEE22-F9AA-41BF-B0A8-12F4D32B7718}" presName="descendantText" presStyleLbl="alignAccFollowNode1" presStyleIdx="2" presStyleCnt="7">
        <dgm:presLayoutVars>
          <dgm:bulletEnabled val="1"/>
        </dgm:presLayoutVars>
      </dgm:prSet>
      <dgm:spPr/>
      <dgm:t>
        <a:bodyPr/>
        <a:lstStyle/>
        <a:p>
          <a:endParaRPr lang="sl-SI"/>
        </a:p>
      </dgm:t>
    </dgm:pt>
    <dgm:pt modelId="{3B5427EF-6A5D-4B7D-8962-E8BB55ED8A2F}" type="pres">
      <dgm:prSet presAssocID="{AB9AC0CD-F8E5-40E2-848C-26BDDA1392A0}" presName="sp" presStyleCnt="0"/>
      <dgm:spPr/>
    </dgm:pt>
    <dgm:pt modelId="{3D880892-8C0A-45B7-AF00-B966D83239FD}" type="pres">
      <dgm:prSet presAssocID="{68F1DD78-2372-4B4D-8332-89EA145E7A73}" presName="linNode" presStyleCnt="0"/>
      <dgm:spPr/>
    </dgm:pt>
    <dgm:pt modelId="{745CD998-EEC3-4A1A-89E8-D90631744073}" type="pres">
      <dgm:prSet presAssocID="{68F1DD78-2372-4B4D-8332-89EA145E7A73}" presName="parentText" presStyleLbl="node1" presStyleIdx="3" presStyleCnt="7">
        <dgm:presLayoutVars>
          <dgm:chMax val="1"/>
          <dgm:bulletEnabled val="1"/>
        </dgm:presLayoutVars>
      </dgm:prSet>
      <dgm:spPr/>
      <dgm:t>
        <a:bodyPr/>
        <a:lstStyle/>
        <a:p>
          <a:endParaRPr lang="sl-SI"/>
        </a:p>
      </dgm:t>
    </dgm:pt>
    <dgm:pt modelId="{49AF858F-7979-4A95-A829-AE651F015C80}" type="pres">
      <dgm:prSet presAssocID="{68F1DD78-2372-4B4D-8332-89EA145E7A73}" presName="descendantText" presStyleLbl="alignAccFollowNode1" presStyleIdx="3" presStyleCnt="7">
        <dgm:presLayoutVars>
          <dgm:bulletEnabled val="1"/>
        </dgm:presLayoutVars>
      </dgm:prSet>
      <dgm:spPr/>
      <dgm:t>
        <a:bodyPr/>
        <a:lstStyle/>
        <a:p>
          <a:endParaRPr lang="sl-SI"/>
        </a:p>
      </dgm:t>
    </dgm:pt>
    <dgm:pt modelId="{416FA198-C0BB-48CF-BE02-A969BCB11F77}" type="pres">
      <dgm:prSet presAssocID="{2F6B0475-2D75-47D5-91BE-D7195E59B2B7}" presName="sp" presStyleCnt="0"/>
      <dgm:spPr/>
    </dgm:pt>
    <dgm:pt modelId="{25E32044-D3FE-4E80-A577-B9DCC5F7BFC4}" type="pres">
      <dgm:prSet presAssocID="{B5DA4EBF-2E3F-4F73-B260-942AF0892294}" presName="linNode" presStyleCnt="0"/>
      <dgm:spPr/>
    </dgm:pt>
    <dgm:pt modelId="{BDDFAE0B-5640-479F-BD8B-32CB922C47A2}" type="pres">
      <dgm:prSet presAssocID="{B5DA4EBF-2E3F-4F73-B260-942AF0892294}" presName="parentText" presStyleLbl="node1" presStyleIdx="4" presStyleCnt="7">
        <dgm:presLayoutVars>
          <dgm:chMax val="1"/>
          <dgm:bulletEnabled val="1"/>
        </dgm:presLayoutVars>
      </dgm:prSet>
      <dgm:spPr/>
      <dgm:t>
        <a:bodyPr/>
        <a:lstStyle/>
        <a:p>
          <a:endParaRPr lang="sl-SI"/>
        </a:p>
      </dgm:t>
    </dgm:pt>
    <dgm:pt modelId="{604032E3-B1D5-4FBB-8726-6812D599DBAD}" type="pres">
      <dgm:prSet presAssocID="{B5DA4EBF-2E3F-4F73-B260-942AF0892294}" presName="descendantText" presStyleLbl="alignAccFollowNode1" presStyleIdx="4" presStyleCnt="7">
        <dgm:presLayoutVars>
          <dgm:bulletEnabled val="1"/>
        </dgm:presLayoutVars>
      </dgm:prSet>
      <dgm:spPr/>
      <dgm:t>
        <a:bodyPr/>
        <a:lstStyle/>
        <a:p>
          <a:endParaRPr lang="sl-SI"/>
        </a:p>
      </dgm:t>
    </dgm:pt>
    <dgm:pt modelId="{9C7A63DF-8DAE-47EA-9344-6A323C0E15E2}" type="pres">
      <dgm:prSet presAssocID="{51424221-614D-42E6-9D6A-565E1A0165F8}" presName="sp" presStyleCnt="0"/>
      <dgm:spPr/>
    </dgm:pt>
    <dgm:pt modelId="{946AE76B-DACE-4AFA-A892-1EA9AE9D0D6C}" type="pres">
      <dgm:prSet presAssocID="{7074E727-8DA7-487A-89CE-386DC81DDE8C}" presName="linNode" presStyleCnt="0"/>
      <dgm:spPr/>
    </dgm:pt>
    <dgm:pt modelId="{D9F52967-7717-4E94-BFAA-8E7203C0CB81}" type="pres">
      <dgm:prSet presAssocID="{7074E727-8DA7-487A-89CE-386DC81DDE8C}" presName="parentText" presStyleLbl="node1" presStyleIdx="5" presStyleCnt="7">
        <dgm:presLayoutVars>
          <dgm:chMax val="1"/>
          <dgm:bulletEnabled val="1"/>
        </dgm:presLayoutVars>
      </dgm:prSet>
      <dgm:spPr/>
      <dgm:t>
        <a:bodyPr/>
        <a:lstStyle/>
        <a:p>
          <a:endParaRPr lang="sl-SI"/>
        </a:p>
      </dgm:t>
    </dgm:pt>
    <dgm:pt modelId="{81231C02-ABD1-4706-A77D-75667378819B}" type="pres">
      <dgm:prSet presAssocID="{7074E727-8DA7-487A-89CE-386DC81DDE8C}" presName="descendantText" presStyleLbl="alignAccFollowNode1" presStyleIdx="5" presStyleCnt="7">
        <dgm:presLayoutVars>
          <dgm:bulletEnabled val="1"/>
        </dgm:presLayoutVars>
      </dgm:prSet>
      <dgm:spPr/>
      <dgm:t>
        <a:bodyPr/>
        <a:lstStyle/>
        <a:p>
          <a:endParaRPr lang="sl-SI"/>
        </a:p>
      </dgm:t>
    </dgm:pt>
    <dgm:pt modelId="{DB9A375D-8F23-42A0-B3DD-36541AAD4729}" type="pres">
      <dgm:prSet presAssocID="{53C2408E-98D2-4EE0-A3A8-C6A46CFA1D01}" presName="sp" presStyleCnt="0"/>
      <dgm:spPr/>
    </dgm:pt>
    <dgm:pt modelId="{8941FA79-B169-4FA5-B6B0-665E91E5E135}" type="pres">
      <dgm:prSet presAssocID="{11732E4F-2D6D-452A-96AA-3EE4B16308D4}" presName="linNode" presStyleCnt="0"/>
      <dgm:spPr/>
    </dgm:pt>
    <dgm:pt modelId="{0307824B-8E62-4472-8B2F-E732AF4A3371}" type="pres">
      <dgm:prSet presAssocID="{11732E4F-2D6D-452A-96AA-3EE4B16308D4}" presName="parentText" presStyleLbl="node1" presStyleIdx="6" presStyleCnt="7">
        <dgm:presLayoutVars>
          <dgm:chMax val="1"/>
          <dgm:bulletEnabled val="1"/>
        </dgm:presLayoutVars>
      </dgm:prSet>
      <dgm:spPr/>
      <dgm:t>
        <a:bodyPr/>
        <a:lstStyle/>
        <a:p>
          <a:endParaRPr lang="sl-SI"/>
        </a:p>
      </dgm:t>
    </dgm:pt>
    <dgm:pt modelId="{30201286-71FA-40DA-91AE-812752685197}" type="pres">
      <dgm:prSet presAssocID="{11732E4F-2D6D-452A-96AA-3EE4B16308D4}" presName="descendantText" presStyleLbl="alignAccFollowNode1" presStyleIdx="6" presStyleCnt="7">
        <dgm:presLayoutVars>
          <dgm:bulletEnabled val="1"/>
        </dgm:presLayoutVars>
      </dgm:prSet>
      <dgm:spPr/>
      <dgm:t>
        <a:bodyPr/>
        <a:lstStyle/>
        <a:p>
          <a:endParaRPr lang="sl-SI"/>
        </a:p>
      </dgm:t>
    </dgm:pt>
  </dgm:ptLst>
  <dgm:cxnLst>
    <dgm:cxn modelId="{9B3F3C62-379B-4526-96D0-238712012284}" srcId="{591CE802-9F74-4EF0-B5BD-F78E1446F275}" destId="{DD1FEE22-F9AA-41BF-B0A8-12F4D32B7718}" srcOrd="2" destOrd="0" parTransId="{E748F409-9CB8-41F9-B2E1-4565AC3A2801}" sibTransId="{AB9AC0CD-F8E5-40E2-848C-26BDDA1392A0}"/>
    <dgm:cxn modelId="{C3449198-FA4F-42B7-902C-F18650EE9125}" srcId="{9CDEEC81-8056-4713-9992-DE96053CA60E}" destId="{3DA06444-7610-4D60-B43C-73F9567537E4}" srcOrd="0" destOrd="0" parTransId="{987C73D4-1A7B-473B-9870-0359AE9CDF58}" sibTransId="{14C81AC4-4635-467C-B3E4-6753E924509A}"/>
    <dgm:cxn modelId="{956B9C68-5B8D-4E1C-895A-B93F390A0F5A}" type="presOf" srcId="{11732E4F-2D6D-452A-96AA-3EE4B16308D4}" destId="{0307824B-8E62-4472-8B2F-E732AF4A3371}" srcOrd="0" destOrd="0" presId="urn:microsoft.com/office/officeart/2005/8/layout/vList5"/>
    <dgm:cxn modelId="{DFFB8894-B59D-4714-ABB7-B996F385A986}" srcId="{591CE802-9F74-4EF0-B5BD-F78E1446F275}" destId="{9CDEEC81-8056-4713-9992-DE96053CA60E}" srcOrd="0" destOrd="0" parTransId="{DA9C6D97-F656-48D6-9388-15047E92E335}" sibTransId="{DEFA131B-0E6C-48A7-A142-53B6196F5C01}"/>
    <dgm:cxn modelId="{0D042246-3423-44F7-B53E-EA027444A8E4}" type="presOf" srcId="{9CDEEC81-8056-4713-9992-DE96053CA60E}" destId="{B005EAFF-A237-4439-9D97-CBCCE62E2B78}" srcOrd="0" destOrd="0" presId="urn:microsoft.com/office/officeart/2005/8/layout/vList5"/>
    <dgm:cxn modelId="{80D75FE5-358A-4D7E-8049-E0B42DC1475B}" srcId="{591CE802-9F74-4EF0-B5BD-F78E1446F275}" destId="{B5DA4EBF-2E3F-4F73-B260-942AF0892294}" srcOrd="4" destOrd="0" parTransId="{71878346-68A6-4602-9334-FCC83632D3AE}" sibTransId="{51424221-614D-42E6-9D6A-565E1A0165F8}"/>
    <dgm:cxn modelId="{D26DC899-56DF-49CF-A99E-438D7FAB4371}" srcId="{7074E727-8DA7-487A-89CE-386DC81DDE8C}" destId="{5608DC6E-DA7D-4112-AAB3-8BFF97E0D28D}" srcOrd="0" destOrd="0" parTransId="{BA417245-5F94-41AE-AA89-B48D83A45A35}" sibTransId="{CB9FEE1C-0341-4663-A64C-5D94C3B8E135}"/>
    <dgm:cxn modelId="{216D42CE-A0CF-4B67-97D3-BD295F7E38DD}" type="presOf" srcId="{41C877AF-9677-406D-A489-74B10BD037FA}" destId="{30201286-71FA-40DA-91AE-812752685197}" srcOrd="0" destOrd="0" presId="urn:microsoft.com/office/officeart/2005/8/layout/vList5"/>
    <dgm:cxn modelId="{EE0015A3-A6C5-4077-A9BF-DE20175AA576}" type="presOf" srcId="{B5DA4EBF-2E3F-4F73-B260-942AF0892294}" destId="{BDDFAE0B-5640-479F-BD8B-32CB922C47A2}" srcOrd="0" destOrd="0" presId="urn:microsoft.com/office/officeart/2005/8/layout/vList5"/>
    <dgm:cxn modelId="{021ACB80-4813-43A0-A889-A1735D61D8EE}" srcId="{68F1DD78-2372-4B4D-8332-89EA145E7A73}" destId="{D90558B8-1B17-4EC2-84E7-A940D0A34D13}" srcOrd="0" destOrd="0" parTransId="{7B141B4E-4608-4E9D-A5B5-75B9E4A4CC8F}" sibTransId="{AE8E3A82-849D-44CC-A15E-1EFEC2A1BEE2}"/>
    <dgm:cxn modelId="{80B7B37F-A2D4-49D2-B479-724016BB1A0B}" srcId="{591CE802-9F74-4EF0-B5BD-F78E1446F275}" destId="{56DE1D2D-1A3E-4A6A-9D49-25699CBFCC84}" srcOrd="1" destOrd="0" parTransId="{AE92DE61-FFF6-41C9-96E2-302930EFE318}" sibTransId="{1C4AEDBB-8D7E-4AE4-9440-7D6E2AF70E9A}"/>
    <dgm:cxn modelId="{941AA90B-C572-4B69-824C-C05360E145A4}" type="presOf" srcId="{2E0EE0AD-5780-4A93-9A43-3DC4B9DF8D53}" destId="{D4289C92-E8DF-4045-91AB-B5370769CA33}" srcOrd="0" destOrd="0" presId="urn:microsoft.com/office/officeart/2005/8/layout/vList5"/>
    <dgm:cxn modelId="{4C77C124-2BBB-41B2-896F-E441CEA7B460}" srcId="{591CE802-9F74-4EF0-B5BD-F78E1446F275}" destId="{68F1DD78-2372-4B4D-8332-89EA145E7A73}" srcOrd="3" destOrd="0" parTransId="{661DCB64-AF3D-4C6B-BBD5-BC30FC5DBC7C}" sibTransId="{2F6B0475-2D75-47D5-91BE-D7195E59B2B7}"/>
    <dgm:cxn modelId="{F923B1F3-C06C-48D2-9F95-819D80B40795}" srcId="{56DE1D2D-1A3E-4A6A-9D49-25699CBFCC84}" destId="{2E0EE0AD-5780-4A93-9A43-3DC4B9DF8D53}" srcOrd="0" destOrd="0" parTransId="{E822FA5E-1EDE-4B4B-800F-8D4BDC36E985}" sibTransId="{18A757DB-0AA5-439B-874D-A34427606FCC}"/>
    <dgm:cxn modelId="{6A9A2006-FB52-46BA-A5BC-47AE36428640}" type="presOf" srcId="{B619CDB5-1498-46DF-93D6-41FEB3B9A63F}" destId="{560F5831-BDC6-4CF4-8479-5E1A95CDB716}" srcOrd="0" destOrd="0" presId="urn:microsoft.com/office/officeart/2005/8/layout/vList5"/>
    <dgm:cxn modelId="{7DCDAFC9-A128-4421-B0FF-8E72609265E4}" type="presOf" srcId="{7074E727-8DA7-487A-89CE-386DC81DDE8C}" destId="{D9F52967-7717-4E94-BFAA-8E7203C0CB81}" srcOrd="0" destOrd="0" presId="urn:microsoft.com/office/officeart/2005/8/layout/vList5"/>
    <dgm:cxn modelId="{EC5CF37E-536B-4619-9AF6-D5F5A12C593F}" srcId="{591CE802-9F74-4EF0-B5BD-F78E1446F275}" destId="{11732E4F-2D6D-452A-96AA-3EE4B16308D4}" srcOrd="6" destOrd="0" parTransId="{6AF3AA55-6083-4900-9003-95113DABAEB2}" sibTransId="{80AD2D3D-2D48-4F3C-9DB3-8AE52174478F}"/>
    <dgm:cxn modelId="{F17A951F-3C50-434B-83C7-E44DB4B0EBA8}" type="presOf" srcId="{DD1FEE22-F9AA-41BF-B0A8-12F4D32B7718}" destId="{D7925304-11BA-4794-BA0B-B2947CE2C1EE}" srcOrd="0" destOrd="0" presId="urn:microsoft.com/office/officeart/2005/8/layout/vList5"/>
    <dgm:cxn modelId="{071739B3-F3D8-4DDB-B1CA-DB79A734EAA2}" type="presOf" srcId="{56DE1D2D-1A3E-4A6A-9D49-25699CBFCC84}" destId="{1F18A89E-A783-4CE4-AF50-522FC269C61A}" srcOrd="0" destOrd="0" presId="urn:microsoft.com/office/officeart/2005/8/layout/vList5"/>
    <dgm:cxn modelId="{123C6062-78C8-479B-AC2C-56C2FC788A54}" type="presOf" srcId="{68F1DD78-2372-4B4D-8332-89EA145E7A73}" destId="{745CD998-EEC3-4A1A-89E8-D90631744073}" srcOrd="0" destOrd="0" presId="urn:microsoft.com/office/officeart/2005/8/layout/vList5"/>
    <dgm:cxn modelId="{4C87DB60-40D5-4F35-A800-E1D3DC1B11BF}" srcId="{B5DA4EBF-2E3F-4F73-B260-942AF0892294}" destId="{284A5BE3-0473-4803-84C7-1A38AF73747F}" srcOrd="0" destOrd="0" parTransId="{02F9C198-95AC-4CEC-B1D5-357321DF7836}" sibTransId="{0EFF0F79-8644-4988-A89A-6AFD949EEE28}"/>
    <dgm:cxn modelId="{013B26F6-AD8D-4576-BD15-984E206FE817}" type="presOf" srcId="{3DA06444-7610-4D60-B43C-73F9567537E4}" destId="{463182F6-FF33-47D6-B6AE-400C1B578968}" srcOrd="0" destOrd="0" presId="urn:microsoft.com/office/officeart/2005/8/layout/vList5"/>
    <dgm:cxn modelId="{9B6010AC-76FC-43BC-A828-855DD9883CEB}" type="presOf" srcId="{D90558B8-1B17-4EC2-84E7-A940D0A34D13}" destId="{49AF858F-7979-4A95-A829-AE651F015C80}" srcOrd="0" destOrd="0" presId="urn:microsoft.com/office/officeart/2005/8/layout/vList5"/>
    <dgm:cxn modelId="{6D88C226-09FC-4AC4-BF6E-FE68E32097F5}" srcId="{591CE802-9F74-4EF0-B5BD-F78E1446F275}" destId="{7074E727-8DA7-487A-89CE-386DC81DDE8C}" srcOrd="5" destOrd="0" parTransId="{41041014-9A5B-4034-94B9-07443C23760B}" sibTransId="{53C2408E-98D2-4EE0-A3A8-C6A46CFA1D01}"/>
    <dgm:cxn modelId="{1FAE4ECE-53DA-4672-A807-BFCE35A279A8}" type="presOf" srcId="{5608DC6E-DA7D-4112-AAB3-8BFF97E0D28D}" destId="{81231C02-ABD1-4706-A77D-75667378819B}" srcOrd="0" destOrd="0" presId="urn:microsoft.com/office/officeart/2005/8/layout/vList5"/>
    <dgm:cxn modelId="{1D7E96D3-7E23-4F1E-9863-C8D87295785B}" type="presOf" srcId="{591CE802-9F74-4EF0-B5BD-F78E1446F275}" destId="{3C7CC287-5155-4A26-94E9-1DD3A7A2C626}" srcOrd="0" destOrd="0" presId="urn:microsoft.com/office/officeart/2005/8/layout/vList5"/>
    <dgm:cxn modelId="{683254D0-8E36-4C75-A67C-FE842B7D19D1}" type="presOf" srcId="{284A5BE3-0473-4803-84C7-1A38AF73747F}" destId="{604032E3-B1D5-4FBB-8726-6812D599DBAD}" srcOrd="0" destOrd="0" presId="urn:microsoft.com/office/officeart/2005/8/layout/vList5"/>
    <dgm:cxn modelId="{2206A11C-E3FD-4C68-8CDA-F15C032E4743}" srcId="{DD1FEE22-F9AA-41BF-B0A8-12F4D32B7718}" destId="{B619CDB5-1498-46DF-93D6-41FEB3B9A63F}" srcOrd="0" destOrd="0" parTransId="{44034137-8582-4CA9-84E5-DC19F428AA4A}" sibTransId="{13DDE726-A8CC-49F5-A326-47A631A81E87}"/>
    <dgm:cxn modelId="{BD3C058E-05E8-4BAE-90EC-E00E78EA28DA}" srcId="{11732E4F-2D6D-452A-96AA-3EE4B16308D4}" destId="{41C877AF-9677-406D-A489-74B10BD037FA}" srcOrd="0" destOrd="0" parTransId="{6DC24831-BD2A-41BB-A0D6-349B5F430B82}" sibTransId="{AEEC49F6-3A35-4B4C-96F5-3AC925469336}"/>
    <dgm:cxn modelId="{F78FFF07-0837-462B-9A27-3A04E44A0C8D}" type="presParOf" srcId="{3C7CC287-5155-4A26-94E9-1DD3A7A2C626}" destId="{C02A8246-E702-4DEB-815F-E56E22D5C1A4}" srcOrd="0" destOrd="0" presId="urn:microsoft.com/office/officeart/2005/8/layout/vList5"/>
    <dgm:cxn modelId="{D2A017FE-93B6-400A-80CC-0F4AD7AE69FB}" type="presParOf" srcId="{C02A8246-E702-4DEB-815F-E56E22D5C1A4}" destId="{B005EAFF-A237-4439-9D97-CBCCE62E2B78}" srcOrd="0" destOrd="0" presId="urn:microsoft.com/office/officeart/2005/8/layout/vList5"/>
    <dgm:cxn modelId="{A2EA20B8-BA95-403F-9CD1-2500E5F2E737}" type="presParOf" srcId="{C02A8246-E702-4DEB-815F-E56E22D5C1A4}" destId="{463182F6-FF33-47D6-B6AE-400C1B578968}" srcOrd="1" destOrd="0" presId="urn:microsoft.com/office/officeart/2005/8/layout/vList5"/>
    <dgm:cxn modelId="{931FF458-C372-4766-9B09-A9CA970B7203}" type="presParOf" srcId="{3C7CC287-5155-4A26-94E9-1DD3A7A2C626}" destId="{067EB3DE-F9AB-42E3-9343-6A44E9133211}" srcOrd="1" destOrd="0" presId="urn:microsoft.com/office/officeart/2005/8/layout/vList5"/>
    <dgm:cxn modelId="{39CEFA72-5143-4C45-B30B-FBBDB0387753}" type="presParOf" srcId="{3C7CC287-5155-4A26-94E9-1DD3A7A2C626}" destId="{3C4E2723-68F7-425F-A0FF-E81DE2DF28CB}" srcOrd="2" destOrd="0" presId="urn:microsoft.com/office/officeart/2005/8/layout/vList5"/>
    <dgm:cxn modelId="{FA51030E-4B9A-42C6-B2B6-E7F687B491B3}" type="presParOf" srcId="{3C4E2723-68F7-425F-A0FF-E81DE2DF28CB}" destId="{1F18A89E-A783-4CE4-AF50-522FC269C61A}" srcOrd="0" destOrd="0" presId="urn:microsoft.com/office/officeart/2005/8/layout/vList5"/>
    <dgm:cxn modelId="{9F95448D-0BA0-44AE-A0F7-97D741357CE9}" type="presParOf" srcId="{3C4E2723-68F7-425F-A0FF-E81DE2DF28CB}" destId="{D4289C92-E8DF-4045-91AB-B5370769CA33}" srcOrd="1" destOrd="0" presId="urn:microsoft.com/office/officeart/2005/8/layout/vList5"/>
    <dgm:cxn modelId="{AA56EC6D-73DC-4E03-9E6C-A9529AC07064}" type="presParOf" srcId="{3C7CC287-5155-4A26-94E9-1DD3A7A2C626}" destId="{43CFD91F-E7F7-477E-A191-09DC7D322ABE}" srcOrd="3" destOrd="0" presId="urn:microsoft.com/office/officeart/2005/8/layout/vList5"/>
    <dgm:cxn modelId="{E1B9AFDB-0EDF-4A17-95EF-15E01BF6DCB5}" type="presParOf" srcId="{3C7CC287-5155-4A26-94E9-1DD3A7A2C626}" destId="{76C6AF3F-63F6-4A54-A616-E5BA298E9957}" srcOrd="4" destOrd="0" presId="urn:microsoft.com/office/officeart/2005/8/layout/vList5"/>
    <dgm:cxn modelId="{E9FFFD0B-00F7-4A2E-A4A6-DB5496CCD81F}" type="presParOf" srcId="{76C6AF3F-63F6-4A54-A616-E5BA298E9957}" destId="{D7925304-11BA-4794-BA0B-B2947CE2C1EE}" srcOrd="0" destOrd="0" presId="urn:microsoft.com/office/officeart/2005/8/layout/vList5"/>
    <dgm:cxn modelId="{82FBB509-C03E-484D-AAEC-F422B70389A7}" type="presParOf" srcId="{76C6AF3F-63F6-4A54-A616-E5BA298E9957}" destId="{560F5831-BDC6-4CF4-8479-5E1A95CDB716}" srcOrd="1" destOrd="0" presId="urn:microsoft.com/office/officeart/2005/8/layout/vList5"/>
    <dgm:cxn modelId="{B95EFADA-6600-430C-B75A-850408A988E2}" type="presParOf" srcId="{3C7CC287-5155-4A26-94E9-1DD3A7A2C626}" destId="{3B5427EF-6A5D-4B7D-8962-E8BB55ED8A2F}" srcOrd="5" destOrd="0" presId="urn:microsoft.com/office/officeart/2005/8/layout/vList5"/>
    <dgm:cxn modelId="{BBCC18DA-1B35-46D1-AE13-1F4E0CFE7063}" type="presParOf" srcId="{3C7CC287-5155-4A26-94E9-1DD3A7A2C626}" destId="{3D880892-8C0A-45B7-AF00-B966D83239FD}" srcOrd="6" destOrd="0" presId="urn:microsoft.com/office/officeart/2005/8/layout/vList5"/>
    <dgm:cxn modelId="{C99284E2-A3E4-4740-8570-328541F0A9B1}" type="presParOf" srcId="{3D880892-8C0A-45B7-AF00-B966D83239FD}" destId="{745CD998-EEC3-4A1A-89E8-D90631744073}" srcOrd="0" destOrd="0" presId="urn:microsoft.com/office/officeart/2005/8/layout/vList5"/>
    <dgm:cxn modelId="{19B55D55-F74A-4784-B9AA-47673D0080C4}" type="presParOf" srcId="{3D880892-8C0A-45B7-AF00-B966D83239FD}" destId="{49AF858F-7979-4A95-A829-AE651F015C80}" srcOrd="1" destOrd="0" presId="urn:microsoft.com/office/officeart/2005/8/layout/vList5"/>
    <dgm:cxn modelId="{E554944A-C330-468E-8D81-BD3E1149E9A9}" type="presParOf" srcId="{3C7CC287-5155-4A26-94E9-1DD3A7A2C626}" destId="{416FA198-C0BB-48CF-BE02-A969BCB11F77}" srcOrd="7" destOrd="0" presId="urn:microsoft.com/office/officeart/2005/8/layout/vList5"/>
    <dgm:cxn modelId="{1CFFFAF1-F568-4255-AF5C-241D8EB76A2D}" type="presParOf" srcId="{3C7CC287-5155-4A26-94E9-1DD3A7A2C626}" destId="{25E32044-D3FE-4E80-A577-B9DCC5F7BFC4}" srcOrd="8" destOrd="0" presId="urn:microsoft.com/office/officeart/2005/8/layout/vList5"/>
    <dgm:cxn modelId="{579BE818-29FA-44CD-99D8-E6CE641B8FC8}" type="presParOf" srcId="{25E32044-D3FE-4E80-A577-B9DCC5F7BFC4}" destId="{BDDFAE0B-5640-479F-BD8B-32CB922C47A2}" srcOrd="0" destOrd="0" presId="urn:microsoft.com/office/officeart/2005/8/layout/vList5"/>
    <dgm:cxn modelId="{32DA1BAA-CB08-479F-BE3C-454F329C2958}" type="presParOf" srcId="{25E32044-D3FE-4E80-A577-B9DCC5F7BFC4}" destId="{604032E3-B1D5-4FBB-8726-6812D599DBAD}" srcOrd="1" destOrd="0" presId="urn:microsoft.com/office/officeart/2005/8/layout/vList5"/>
    <dgm:cxn modelId="{73B48FCF-DB70-479E-B0FD-71AA5D1EDF90}" type="presParOf" srcId="{3C7CC287-5155-4A26-94E9-1DD3A7A2C626}" destId="{9C7A63DF-8DAE-47EA-9344-6A323C0E15E2}" srcOrd="9" destOrd="0" presId="urn:microsoft.com/office/officeart/2005/8/layout/vList5"/>
    <dgm:cxn modelId="{2D9615FC-D116-4330-9106-8B49B3269928}" type="presParOf" srcId="{3C7CC287-5155-4A26-94E9-1DD3A7A2C626}" destId="{946AE76B-DACE-4AFA-A892-1EA9AE9D0D6C}" srcOrd="10" destOrd="0" presId="urn:microsoft.com/office/officeart/2005/8/layout/vList5"/>
    <dgm:cxn modelId="{3EFE2C90-52C4-4B45-9119-52E384D95D01}" type="presParOf" srcId="{946AE76B-DACE-4AFA-A892-1EA9AE9D0D6C}" destId="{D9F52967-7717-4E94-BFAA-8E7203C0CB81}" srcOrd="0" destOrd="0" presId="urn:microsoft.com/office/officeart/2005/8/layout/vList5"/>
    <dgm:cxn modelId="{EFE5AA5A-95FA-401C-BF31-F35F46BC1883}" type="presParOf" srcId="{946AE76B-DACE-4AFA-A892-1EA9AE9D0D6C}" destId="{81231C02-ABD1-4706-A77D-75667378819B}" srcOrd="1" destOrd="0" presId="urn:microsoft.com/office/officeart/2005/8/layout/vList5"/>
    <dgm:cxn modelId="{49439F4A-20CE-43BB-8DE4-C45BEE22906D}" type="presParOf" srcId="{3C7CC287-5155-4A26-94E9-1DD3A7A2C626}" destId="{DB9A375D-8F23-42A0-B3DD-36541AAD4729}" srcOrd="11" destOrd="0" presId="urn:microsoft.com/office/officeart/2005/8/layout/vList5"/>
    <dgm:cxn modelId="{7DA1A074-1323-4E2C-84B5-40E0CEF3CB54}" type="presParOf" srcId="{3C7CC287-5155-4A26-94E9-1DD3A7A2C626}" destId="{8941FA79-B169-4FA5-B6B0-665E91E5E135}" srcOrd="12" destOrd="0" presId="urn:microsoft.com/office/officeart/2005/8/layout/vList5"/>
    <dgm:cxn modelId="{AACEEF5C-1DD2-4C2D-9037-2F14ED8A6D19}" type="presParOf" srcId="{8941FA79-B169-4FA5-B6B0-665E91E5E135}" destId="{0307824B-8E62-4472-8B2F-E732AF4A3371}" srcOrd="0" destOrd="0" presId="urn:microsoft.com/office/officeart/2005/8/layout/vList5"/>
    <dgm:cxn modelId="{5BC9FD10-73A0-425D-B303-A687747F4C63}" type="presParOf" srcId="{8941FA79-B169-4FA5-B6B0-665E91E5E135}" destId="{30201286-71FA-40DA-91AE-812752685197}"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2231" cy="341064"/>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sz="quarter" idx="1"/>
          </p:nvPr>
        </p:nvSpPr>
        <p:spPr>
          <a:xfrm>
            <a:off x="5623697" y="1"/>
            <a:ext cx="4302231" cy="341064"/>
          </a:xfrm>
          <a:prstGeom prst="rect">
            <a:avLst/>
          </a:prstGeom>
        </p:spPr>
        <p:txBody>
          <a:bodyPr vert="horz" lIns="91440" tIns="45720" rIns="91440" bIns="45720" rtlCol="0"/>
          <a:lstStyle>
            <a:lvl1pPr algn="r">
              <a:defRPr sz="1200"/>
            </a:lvl1pPr>
          </a:lstStyle>
          <a:p>
            <a:fld id="{6734E4BA-0D3B-4E2D-97E6-F38E2DCB672B}" type="datetimeFigureOut">
              <a:rPr lang="sl-SI" smtClean="0"/>
              <a:pPr/>
              <a:t>27. 03. 2017</a:t>
            </a:fld>
            <a:endParaRPr lang="sl-SI"/>
          </a:p>
        </p:txBody>
      </p:sp>
      <p:sp>
        <p:nvSpPr>
          <p:cNvPr id="4" name="Footer Placeholder 3"/>
          <p:cNvSpPr>
            <a:spLocks noGrp="1"/>
          </p:cNvSpPr>
          <p:nvPr>
            <p:ph type="ftr" sz="quarter" idx="2"/>
          </p:nvPr>
        </p:nvSpPr>
        <p:spPr>
          <a:xfrm>
            <a:off x="0" y="6456612"/>
            <a:ext cx="4302231" cy="341063"/>
          </a:xfrm>
          <a:prstGeom prst="rect">
            <a:avLst/>
          </a:prstGeom>
        </p:spPr>
        <p:txBody>
          <a:bodyPr vert="horz" lIns="91440" tIns="45720" rIns="91440" bIns="45720" rtlCol="0" anchor="b"/>
          <a:lstStyle>
            <a:lvl1pPr algn="l">
              <a:defRPr sz="1200"/>
            </a:lvl1pPr>
          </a:lstStyle>
          <a:p>
            <a:endParaRPr lang="sl-SI"/>
          </a:p>
        </p:txBody>
      </p:sp>
      <p:sp>
        <p:nvSpPr>
          <p:cNvPr id="5" name="Slide Number Placeholder 4"/>
          <p:cNvSpPr>
            <a:spLocks noGrp="1"/>
          </p:cNvSpPr>
          <p:nvPr>
            <p:ph type="sldNum" sz="quarter" idx="3"/>
          </p:nvPr>
        </p:nvSpPr>
        <p:spPr>
          <a:xfrm>
            <a:off x="5623697" y="6456612"/>
            <a:ext cx="4302231" cy="341063"/>
          </a:xfrm>
          <a:prstGeom prst="rect">
            <a:avLst/>
          </a:prstGeom>
        </p:spPr>
        <p:txBody>
          <a:bodyPr vert="horz" lIns="91440" tIns="45720" rIns="91440" bIns="45720" rtlCol="0" anchor="b"/>
          <a:lstStyle>
            <a:lvl1pPr algn="r">
              <a:defRPr sz="1200"/>
            </a:lvl1pPr>
          </a:lstStyle>
          <a:p>
            <a:fld id="{14290815-7FBB-485B-833D-C551873CADC4}" type="slidenum">
              <a:rPr lang="sl-SI" smtClean="0"/>
              <a:pPr/>
              <a:t>‹#›</a:t>
            </a:fld>
            <a:endParaRPr lang="sl-SI"/>
          </a:p>
        </p:txBody>
      </p:sp>
    </p:spTree>
    <p:extLst>
      <p:ext uri="{BB962C8B-B14F-4D97-AF65-F5344CB8AC3E}">
        <p14:creationId xmlns:p14="http://schemas.microsoft.com/office/powerpoint/2010/main" val="248981294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4302231" cy="339884"/>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5623697" y="0"/>
            <a:ext cx="4302231" cy="339884"/>
          </a:xfrm>
          <a:prstGeom prst="rect">
            <a:avLst/>
          </a:prstGeom>
        </p:spPr>
        <p:txBody>
          <a:bodyPr vert="horz" lIns="91440" tIns="45720" rIns="91440" bIns="45720" rtlCol="0"/>
          <a:lstStyle>
            <a:lvl1pPr algn="r">
              <a:defRPr sz="1200"/>
            </a:lvl1pPr>
          </a:lstStyle>
          <a:p>
            <a:fld id="{A3E33566-4B4E-4EAE-81AF-819150F28199}" type="datetimeFigureOut">
              <a:rPr lang="sl-SI" smtClean="0"/>
              <a:pPr/>
              <a:t>27. 03. 2017</a:t>
            </a:fld>
            <a:endParaRPr lang="sl-SI"/>
          </a:p>
        </p:txBody>
      </p:sp>
      <p:sp>
        <p:nvSpPr>
          <p:cNvPr id="4" name="Ograda stranske slike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992823" y="3228896"/>
            <a:ext cx="7942580" cy="3058954"/>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0" y="6456612"/>
            <a:ext cx="4302231" cy="339884"/>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5623697" y="6456612"/>
            <a:ext cx="4302231" cy="339884"/>
          </a:xfrm>
          <a:prstGeom prst="rect">
            <a:avLst/>
          </a:prstGeom>
        </p:spPr>
        <p:txBody>
          <a:bodyPr vert="horz" lIns="91440" tIns="45720" rIns="91440" bIns="45720" rtlCol="0" anchor="b"/>
          <a:lstStyle>
            <a:lvl1pPr algn="r">
              <a:defRPr sz="1200"/>
            </a:lvl1pPr>
          </a:lstStyle>
          <a:p>
            <a:fld id="{3DFE5FF7-7C91-48B8-960C-A8E48248C47E}" type="slidenum">
              <a:rPr lang="sl-SI" smtClean="0"/>
              <a:pPr/>
              <a:t>‹#›</a:t>
            </a:fld>
            <a:endParaRPr lang="sl-SI"/>
          </a:p>
        </p:txBody>
      </p:sp>
    </p:spTree>
    <p:extLst>
      <p:ext uri="{BB962C8B-B14F-4D97-AF65-F5344CB8AC3E}">
        <p14:creationId xmlns:p14="http://schemas.microsoft.com/office/powerpoint/2010/main" val="179245189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dinalpbear.eu/prispevek-na-radiu-val-202-zivali-na-cesti-prof-dr-bostjan-pokorny/"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dinalpbear.eu/video-nadzor-spremljanja-medvedov-pri-prehajanju-cest/"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jJn7ca4x96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lnSpcReduction="10000"/>
          </a:bodyPr>
          <a:lstStyle/>
          <a:p>
            <a:pPr algn="just"/>
            <a:r>
              <a:rPr lang="sl-SI" dirty="0"/>
              <a:t>Projekt Celovito upravljanje in varstvo rjavega medveda v Severnih Dinaridih in Alpah (LIFE DINALP BEAR) je čezmejni projekt, pri katerem sodelujejo 4 države (Slovenija, Hrvaška, Italija in Avstrija) in traja 5 let (2014-2019). Zakaj je pomembno sodelovanje sosednjih držav? Rjavi medvedi potrebujejo velike življenjske prostore, ki pa se na obmejnih območjih navadno nadaljujejo iz ene države v drugo. Medvedi v Sloveniji in ostalih sodelujočih državah so del dinarsko-pindske populacije, zato je zelo pomemben enoten pristop tako k upravljanju kot tudi varstvu vrste. Pomemben cilj projekta je tudi preučevanje konfliktov med človekov in medvedov in spodbujanje uspešnega sobivanja z njimi. V preučevanje konfliktov so zajete analize odnosa javnosti (ali ciljnih skupin) do rjavega medveda, prepoznavanje konfliktnih situacij (smrtnost v prometu, škodni primeri na živini in čebeljih panjih, viri antropogene hrane, …) in njihovo preprečevanje (ozaveščanje in izobraževanje javnosti, oblikovanje </a:t>
            </a:r>
            <a:r>
              <a:rPr lang="sl-SI" dirty="0" err="1"/>
              <a:t>medovarnih</a:t>
            </a:r>
            <a:r>
              <a:rPr lang="sl-SI" dirty="0"/>
              <a:t> smetnjakov, ograd in kompostnikov, postavljanje opozorilnih tabel in zvočnih odvračal, uporaba zaščitne električne ograje in pastirskih psov). V okviru projekta bo s pomočjo molekularne genetike ocenjena tudi velikost populacije rjavih medvedov v Sloveniji in na Hrvaškem. Vse omenjene aktivnosti projekta so predstavljene v nadaljevanju predstavitve.</a:t>
            </a:r>
          </a:p>
          <a:p>
            <a:pPr algn="just"/>
            <a:endParaRPr lang="sl-SI" dirty="0"/>
          </a:p>
          <a:p>
            <a:pPr algn="just"/>
            <a:r>
              <a:rPr lang="sl-SI" dirty="0"/>
              <a:t>* PPT-predstavitev je zasnovana po sklopih, ki sovpadajo s sklopi priročnika. Tako lahko učitelj pri pouku uporabi celotno predstavitev ali pa le del, ki se nanaša na določeno učno enoto. Diapozitivi vsebujejo tudi zvočne (intervju) ali video posnetke (testiranje </a:t>
            </a:r>
            <a:r>
              <a:rPr lang="sl-SI" dirty="0" err="1"/>
              <a:t>medovarnih</a:t>
            </a:r>
            <a:r>
              <a:rPr lang="sl-SI" dirty="0"/>
              <a:t> kompostnikov in smetnjakov, označevanje teritorija, …) in podatkovno bazo (informacijski sistem o razširjenosti, številčnosti in velikosti teritorijev medvedov) za lažje razumevanje snovi. </a:t>
            </a:r>
          </a:p>
        </p:txBody>
      </p:sp>
    </p:spTree>
    <p:extLst>
      <p:ext uri="{BB962C8B-B14F-4D97-AF65-F5344CB8AC3E}">
        <p14:creationId xmlns:p14="http://schemas.microsoft.com/office/powerpoint/2010/main" val="1992771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pPr algn="just"/>
            <a:r>
              <a:rPr lang="sl-SI" dirty="0" smtClean="0"/>
              <a:t>Medvedi so izredno inteligentne živali. Nekaterih vedenj, se naučijo še prej kot npr. psi ali primerljivo kot šimpanzi.</a:t>
            </a:r>
          </a:p>
          <a:p>
            <a:pPr algn="just"/>
            <a:endParaRPr lang="sl-SI" dirty="0" smtClean="0"/>
          </a:p>
          <a:p>
            <a:pPr algn="just"/>
            <a:r>
              <a:rPr lang="sl-SI" dirty="0" smtClean="0"/>
              <a:t>Primer zanimivosti v vedenju: raziskovalci so ob opazovanju rjavega medveda na Aljaski opazili zelo zanimiv pojav. Med prehranjevanjem na truplu kita je medved za čiščenje kožuha in praskanje uporabljal preprosto “orodje”. Kakšno je bilo? Izbiral je kamenje, ki je preraščeno z raki vitičnjaki, ki so na kamenju služili kot nekakšen “glavnik” (za več informacij priporočeno branje članka: </a:t>
            </a:r>
            <a:r>
              <a:rPr lang="en-US" dirty="0" err="1" smtClean="0"/>
              <a:t>Deecke</a:t>
            </a:r>
            <a:r>
              <a:rPr lang="en-US" dirty="0" smtClean="0"/>
              <a:t>, Volker B. (2012) Tool-use in the brown bear (</a:t>
            </a:r>
            <a:r>
              <a:rPr lang="en-US" dirty="0" err="1" smtClean="0"/>
              <a:t>Ursus</a:t>
            </a:r>
            <a:r>
              <a:rPr lang="en-US" dirty="0" smtClean="0"/>
              <a:t> </a:t>
            </a:r>
            <a:r>
              <a:rPr lang="en-US" dirty="0" err="1" smtClean="0"/>
              <a:t>arctos</a:t>
            </a:r>
            <a:r>
              <a:rPr lang="en-US" dirty="0" smtClean="0"/>
              <a:t>). Animal  Cognition, 15 (4). pp. 725-730.</a:t>
            </a:r>
            <a:r>
              <a:rPr lang="sl-SI" dirty="0" smtClean="0"/>
              <a:t>).</a:t>
            </a:r>
            <a:endParaRPr lang="en-US" dirty="0" smtClean="0"/>
          </a:p>
          <a:p>
            <a:endParaRPr lang="sl-SI" dirty="0"/>
          </a:p>
        </p:txBody>
      </p:sp>
    </p:spTree>
    <p:extLst>
      <p:ext uri="{BB962C8B-B14F-4D97-AF65-F5344CB8AC3E}">
        <p14:creationId xmlns:p14="http://schemas.microsoft.com/office/powerpoint/2010/main" val="1377626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pPr algn="just"/>
            <a:r>
              <a:rPr lang="sl-SI" dirty="0"/>
              <a:t>Ker so medvedi zelo inteligentne živali, ki v naravi večino svojega časa namenijo iskanju hrane in ob tem premagujejo zelo velike razdalje (območje, na katerem se zadržuje posamezen medved, obsega nekaj 100 km</a:t>
            </a:r>
            <a:r>
              <a:rPr lang="sl-SI" baseline="30000" dirty="0"/>
              <a:t>2</a:t>
            </a:r>
            <a:r>
              <a:rPr lang="sl-SI" dirty="0"/>
              <a:t>), se njihovo življenje v ujetništvu v mnogih pogledih močno razlikuje od naravnih razmer. Pri medvedih v ujetništvu se lahko zato pojavljajo depresivnost, nezainteresiranost in neješčnost. Zaradi omenjenih psiholoških motenj lahko medvedi tudi fizično zbolijo. Navadno se tovrstna netipična </a:t>
            </a:r>
            <a:r>
              <a:rPr lang="sl-SI" dirty="0" smtClean="0"/>
              <a:t>ali stereotipna vedenja </a:t>
            </a:r>
            <a:r>
              <a:rPr lang="sl-SI" dirty="0"/>
              <a:t>pojavijo zaradi pomanjkanja prostora v ogradah in pomanjkanje dela (ne iščejo hrane, dobijo že pripravljeno), nimajo razgleda (problematika predvsem pri polarnih medvedih) in bivanje medvedov v skupini, kar v naravi za medvede ni značilno. </a:t>
            </a:r>
          </a:p>
          <a:p>
            <a:pPr algn="just"/>
            <a:endParaRPr lang="sl-SI" dirty="0"/>
          </a:p>
          <a:p>
            <a:pPr algn="just"/>
            <a:r>
              <a:rPr lang="sl-SI" dirty="0"/>
              <a:t>Kako lahko izboljšamo bivanje medvedov v ujetništvu? Predvsem v živalskih vrtovih uporabljajo tako imenovan “</a:t>
            </a:r>
            <a:r>
              <a:rPr lang="sl-SI" dirty="0" err="1"/>
              <a:t>enrichment</a:t>
            </a:r>
            <a:r>
              <a:rPr lang="sl-SI" dirty="0"/>
              <a:t>” ali obogatitev življenjskega prostora. Pri tem medvedom nudijo različna igrala ali predmete. Za vohalno stimulacijo po tleh ali predmetih potresejo različne začimbe. Oskrbniki skrivajo hrano po ogradi, da jo medvedi sami poiščejo. Hrano jim skrijejo v škatle, stare gasilske cevi, votla debla, sode, gume, vreče ali jo obesijo visoko na drevo. Namen skrivanja hrane je, da žival pri iskanju hrane uporablja čim več svojih čutil (sluh, vid, voh, tip) in je pri tem tudi miselno aktivna. Ob vročih poletnih dneh jim pripravijo tudi sladoled, da se medvedi nekoliko ohladijo. Sladoled pripravijo tako, da v manjše vedro na koščke narežejo sadje in zelenjavo, ga prelijejo z vodo in zamrznejo. Ker so medvedi v naravi samotarske živali je pomembno, da imajo v ogradi na voljo prostore, ki nudijo zasebnost (rovi, “brlogi”, ...). </a:t>
            </a:r>
          </a:p>
        </p:txBody>
      </p:sp>
    </p:spTree>
    <p:extLst>
      <p:ext uri="{BB962C8B-B14F-4D97-AF65-F5344CB8AC3E}">
        <p14:creationId xmlns:p14="http://schemas.microsoft.com/office/powerpoint/2010/main" val="930109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pPr algn="just"/>
            <a:r>
              <a:rPr lang="sl-SI" dirty="0" smtClean="0"/>
              <a:t>Pri upravljanju s populacijo medvedov in njenem ohranjanju se v okviru projekta LIFE DINALP BEAR uporablja interdisciplinaren pristop. To pomeni, da v akcijah sodelujejo strokovnjaki, ki delujejo na različnih področjih (biologi (ekologi, varstveni biologi, genetiki, didaktiki), gozdarji, sociologi), uslužbenci institucij ministrstev, lokalni prebivalci in vzgojno-izobraževalni zavodi ter posamezniki, ki delujejo lokalno na območjih medveda (npr. lovci). </a:t>
            </a:r>
          </a:p>
          <a:p>
            <a:pPr algn="just"/>
            <a:endParaRPr lang="sl-SI" dirty="0" smtClean="0"/>
          </a:p>
          <a:p>
            <a:pPr algn="just"/>
            <a:r>
              <a:rPr lang="sl-SI" dirty="0" smtClean="0"/>
              <a:t>Ker je glavni cilj projekta sobivanje medvedov in ljudi, delo zahteva tako preučevanje medvedov (vedenje, ocenjevanje številčnosti, …), odnosa ljudi in izobraževalne aktivnosti, ter analizo in vpeljevanje metod za preprečevanje škode, ki se pojavlja v kmetijstvu in na premoženju posameznikov. </a:t>
            </a:r>
          </a:p>
          <a:p>
            <a:endParaRPr lang="sl-SI" dirty="0" smtClean="0"/>
          </a:p>
          <a:p>
            <a:endParaRPr lang="sl-SI" dirty="0"/>
          </a:p>
        </p:txBody>
      </p:sp>
    </p:spTree>
    <p:extLst>
      <p:ext uri="{BB962C8B-B14F-4D97-AF65-F5344CB8AC3E}">
        <p14:creationId xmlns:p14="http://schemas.microsoft.com/office/powerpoint/2010/main" val="3093382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fontScale="92500" lnSpcReduction="20000"/>
          </a:bodyPr>
          <a:lstStyle/>
          <a:p>
            <a:pPr algn="just"/>
            <a:r>
              <a:rPr lang="sl-SI" dirty="0" smtClean="0"/>
              <a:t>Latinsko poimenovanje organizmov se uporablja zaradi lažje komunikacije strokovnjakov, ki delujejo na tem področju. Dvojno latinsko poimenovanje vrste: vedno zapisano poševno, rodovno ime (</a:t>
            </a:r>
            <a:r>
              <a:rPr lang="sl-SI" i="1" dirty="0" err="1" smtClean="0"/>
              <a:t>Ursus</a:t>
            </a:r>
            <a:r>
              <a:rPr lang="sl-SI" dirty="0" smtClean="0"/>
              <a:t>) se piše z veliko, vrstno ime (</a:t>
            </a:r>
            <a:r>
              <a:rPr lang="sl-SI" i="1" dirty="0" err="1" smtClean="0"/>
              <a:t>arctos</a:t>
            </a:r>
            <a:r>
              <a:rPr lang="sl-SI" dirty="0" smtClean="0"/>
              <a:t>) z malo začetnico. V slovenskem prevodu uporabljamo vrstno ime kot levi pridevnik rodovnega imena. </a:t>
            </a:r>
          </a:p>
          <a:p>
            <a:pPr algn="just"/>
            <a:endParaRPr lang="sl-SI" dirty="0" smtClean="0"/>
          </a:p>
          <a:p>
            <a:pPr algn="just"/>
            <a:r>
              <a:rPr lang="sl-SI" dirty="0" smtClean="0"/>
              <a:t>Rjavi medved je vrsta, ki spada v rod medved, družino medvedov, red zveri, razred sesalcev, deblo strunarjev in kraljestvo živali. Če pri razvrščanju uporabimo še najširši taksonomsko enoto, domeno, pa spadajo medvedi med evkarionte. </a:t>
            </a:r>
          </a:p>
          <a:p>
            <a:pPr algn="just"/>
            <a:endParaRPr lang="sl-SI" dirty="0" smtClean="0"/>
          </a:p>
          <a:p>
            <a:pPr algn="just"/>
            <a:r>
              <a:rPr lang="sl-SI" dirty="0" smtClean="0"/>
              <a:t>Učitelj z učenci/dijaki ponovi in utrdi: </a:t>
            </a:r>
          </a:p>
          <a:p>
            <a:pPr algn="just">
              <a:buFont typeface="Arial" pitchFamily="34" charset="0"/>
              <a:buChar char="•"/>
            </a:pPr>
            <a:r>
              <a:rPr lang="sl-SI" dirty="0" smtClean="0"/>
              <a:t> značilnosti razreda sesalcev (imajo placento – maternico, mladiči se skotijo živi, sesajo materino mleko, so prekriti z dlako, imajo stalno telesno temperaturo, na začetku življenja so navadno odvisni od matere).</a:t>
            </a:r>
          </a:p>
          <a:p>
            <a:pPr algn="just">
              <a:buFont typeface="Arial" pitchFamily="34" charset="0"/>
              <a:buChar char="•"/>
            </a:pPr>
            <a:r>
              <a:rPr lang="sl-SI" dirty="0" smtClean="0"/>
              <a:t> značilnosti reda zveri (predvsem oblika lobanje in zobovja: močne čeljusti, podaljšana lobanja v predelu gobca – več vohalnega epitela, podaljšana </a:t>
            </a:r>
            <a:r>
              <a:rPr lang="sl-SI" dirty="0"/>
              <a:t>nosna votlina </a:t>
            </a:r>
            <a:r>
              <a:rPr lang="sl-SI" dirty="0" smtClean="0"/>
              <a:t>bolj </a:t>
            </a:r>
            <a:r>
              <a:rPr lang="sl-SI" dirty="0"/>
              <a:t>ogreje zrak preden pride do </a:t>
            </a:r>
            <a:r>
              <a:rPr lang="sl-SI" dirty="0" smtClean="0"/>
              <a:t>pljuč, ostri in večji podočniki za trganje mesa, kočniki imajo lahko ostre ali razširjene grizne površine – kot jih ima rjavi medved, kot prilagoditev na </a:t>
            </a:r>
            <a:r>
              <a:rPr lang="sl-SI" dirty="0" err="1" smtClean="0"/>
              <a:t>omnivorno</a:t>
            </a:r>
            <a:r>
              <a:rPr lang="sl-SI" dirty="0" smtClean="0"/>
              <a:t> prehrano).</a:t>
            </a:r>
          </a:p>
          <a:p>
            <a:pPr algn="just"/>
            <a:endParaRPr lang="sl-SI" dirty="0" smtClean="0"/>
          </a:p>
          <a:p>
            <a:pPr algn="just"/>
            <a:r>
              <a:rPr lang="sl-SI" dirty="0" smtClean="0"/>
              <a:t>Fizične značilnosti medveda:</a:t>
            </a:r>
          </a:p>
          <a:p>
            <a:pPr algn="just"/>
            <a:r>
              <a:rPr lang="sl-SI" dirty="0" smtClean="0"/>
              <a:t>Medvedi v ujetništvu živijo dlje zaradi boljše oskrbe (veterinarski pregledi, hrana vedno na voljo, v ogradi niso ogroženi). Kot pri ostalih sesalcih, so samci medvedov večji in težji kot samice. Barva kožuha lahko pri rjavih medvedih variira od smetanove do skoraj črne (če je učitelj izvedel sklop delo z materiali, ponovi, v nasprotnem primeru učencem/dijakom predstavi da daje značilno barvo kožuha medvedu nadlanka – vrhnja plast kožuha). Mladiči imajo velikokrat značilen svetel “ovratnik”, ki tekom odraščanja izgine. Lobanja je pri medvedih velika v  primerjavi s telesom (če je učitelj izvedel sklop delo z materiali, ponovi, v nasprotnem primeru učencem/dijakom predstavi značilnosti oblike lobanje in zobovja pri medvedu).</a:t>
            </a:r>
          </a:p>
          <a:p>
            <a:endParaRPr lang="sl-SI" dirty="0"/>
          </a:p>
        </p:txBody>
      </p:sp>
    </p:spTree>
    <p:extLst>
      <p:ext uri="{BB962C8B-B14F-4D97-AF65-F5344CB8AC3E}">
        <p14:creationId xmlns:p14="http://schemas.microsoft.com/office/powerpoint/2010/main" val="4092340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pPr algn="just"/>
            <a:r>
              <a:rPr lang="sl-SI" dirty="0" smtClean="0"/>
              <a:t>V družino medvedov spada 8 vrst medvedov: veliki panda, sončni ali malajski medved, azijski črni medved ali ogrličar, termitski medved ali šobar, andski medved ali očalar, ameriški črni medved ali baribal, polarni ali beli medved in rjavi medved. V rod medvedov (</a:t>
            </a:r>
            <a:r>
              <a:rPr lang="sl-SI" i="1" dirty="0" err="1" smtClean="0"/>
              <a:t>Ursus</a:t>
            </a:r>
            <a:r>
              <a:rPr lang="sl-SI" dirty="0" smtClean="0"/>
              <a:t>) spadajo ameriški črni medved, azijski črni medved, polarni medved in rjavi medved. V Sloveniji živi le ena vrsta medveda – rjavi medved.</a:t>
            </a:r>
          </a:p>
          <a:p>
            <a:pPr algn="just"/>
            <a:endParaRPr lang="sl-SI" dirty="0" smtClean="0"/>
          </a:p>
          <a:p>
            <a:pPr algn="just"/>
            <a:r>
              <a:rPr lang="sl-SI" dirty="0" smtClean="0"/>
              <a:t>* Značilno vprašanje učencev/dijakov: zakaj na sliki ni predstavljen grizli? Učitelj razloži, da je grizli podvrsta (nižja taksonomska enota) rjavega medveda (</a:t>
            </a:r>
            <a:r>
              <a:rPr lang="sl-SI" i="1" dirty="0" err="1" smtClean="0"/>
              <a:t>Ursus</a:t>
            </a:r>
            <a:r>
              <a:rPr lang="sl-SI" i="1" dirty="0" smtClean="0"/>
              <a:t> </a:t>
            </a:r>
            <a:r>
              <a:rPr lang="sl-SI" i="1" dirty="0" err="1" smtClean="0"/>
              <a:t>arctos</a:t>
            </a:r>
            <a:r>
              <a:rPr lang="sl-SI" i="1" dirty="0" smtClean="0"/>
              <a:t> </a:t>
            </a:r>
            <a:r>
              <a:rPr lang="sl-SI" i="1" dirty="0" err="1" smtClean="0"/>
              <a:t>horribilis</a:t>
            </a:r>
            <a:r>
              <a:rPr lang="sl-SI" dirty="0" smtClean="0"/>
              <a:t>. Pove, da obstaja še več </a:t>
            </a:r>
            <a:r>
              <a:rPr lang="sl-SI" dirty="0" err="1" smtClean="0"/>
              <a:t>podrvst</a:t>
            </a:r>
            <a:r>
              <a:rPr lang="sl-SI" dirty="0" smtClean="0"/>
              <a:t> rjavega medveda. Tako so naši medvedi najverjetneje pripadniki podvrste evropski rjavi medved (</a:t>
            </a:r>
            <a:r>
              <a:rPr lang="sl-SI" i="1" dirty="0" err="1" smtClean="0"/>
              <a:t>Ursus</a:t>
            </a:r>
            <a:r>
              <a:rPr lang="sl-SI" i="1" dirty="0" smtClean="0"/>
              <a:t> </a:t>
            </a:r>
            <a:r>
              <a:rPr lang="sl-SI" i="1" dirty="0" err="1" smtClean="0"/>
              <a:t>arctos</a:t>
            </a:r>
            <a:r>
              <a:rPr lang="sl-SI" i="1" dirty="0" smtClean="0"/>
              <a:t> </a:t>
            </a:r>
            <a:r>
              <a:rPr lang="sl-SI" i="1" dirty="0" err="1" smtClean="0"/>
              <a:t>arctos</a:t>
            </a:r>
            <a:r>
              <a:rPr lang="sl-SI" dirty="0" smtClean="0"/>
              <a:t>).</a:t>
            </a:r>
          </a:p>
          <a:p>
            <a:pPr algn="just"/>
            <a:endParaRPr lang="sl-SI" dirty="0" smtClean="0"/>
          </a:p>
          <a:p>
            <a:pPr algn="just"/>
            <a:r>
              <a:rPr lang="sl-SI" dirty="0" smtClean="0"/>
              <a:t>* Značilnosti posamezne vrste medveda lahko učitelj uporabi kot dodatno aktivnost – samostojno delo učencev/dijakov (lahko primerjajo anatomijo, prehrano, razširjenost in značilnosti habitatov med različnimi vrstami).</a:t>
            </a:r>
          </a:p>
          <a:p>
            <a:pPr algn="just"/>
            <a:endParaRPr lang="sl-SI" dirty="0" smtClean="0"/>
          </a:p>
          <a:p>
            <a:pPr algn="just"/>
            <a:endParaRPr lang="sl-SI" dirty="0" smtClean="0"/>
          </a:p>
          <a:p>
            <a:pPr algn="just"/>
            <a:endParaRPr lang="sl-SI" dirty="0" smtClean="0"/>
          </a:p>
          <a:p>
            <a:pPr algn="just"/>
            <a:endParaRPr lang="sl-SI" dirty="0"/>
          </a:p>
        </p:txBody>
      </p:sp>
    </p:spTree>
    <p:extLst>
      <p:ext uri="{BB962C8B-B14F-4D97-AF65-F5344CB8AC3E}">
        <p14:creationId xmlns:p14="http://schemas.microsoft.com/office/powerpoint/2010/main" val="1707528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pPr algn="just"/>
            <a:r>
              <a:rPr lang="sl-SI" dirty="0"/>
              <a:t>Na </a:t>
            </a:r>
            <a:r>
              <a:rPr lang="sl-SI" dirty="0" smtClean="0"/>
              <a:t>karti Slovenije </a:t>
            </a:r>
            <a:r>
              <a:rPr lang="sl-SI" dirty="0"/>
              <a:t>je predstavljena razširjenost medvedov. Glavno območje upravljanja in varstva medvedov je označeno z rjavo –oranžno barvo, kjer je medved stalno prisoten. Območje se razlikuje le glede na visoko, srednjo in nizko gostoto poseljenosti z medvedi.  Na drugih območjih so medvedi le občasno prisotni. To so navadno mlajši medvedi, ki po življenju z medvedko (dopolnjena starost približno 1,5 let) iščejo novo območje, ki še ni naseljeno in je primerno za bivanje (disperzija).</a:t>
            </a:r>
          </a:p>
          <a:p>
            <a:pPr algn="just"/>
            <a:endParaRPr lang="sl-SI" dirty="0"/>
          </a:p>
          <a:p>
            <a:pPr algn="just"/>
            <a:r>
              <a:rPr lang="sl-SI" dirty="0"/>
              <a:t>Koliko medvedov živi na območju Slovenije? Učitelj naj spodbuja diskusijo z podvprašanji (Ali je medvedov preveč, ravno  prav, premalo?). </a:t>
            </a:r>
          </a:p>
          <a:p>
            <a:pPr algn="just"/>
            <a:r>
              <a:rPr lang="sl-SI" dirty="0"/>
              <a:t>Na podlagi zadnje ocene iz leta 2007, živi v Sloveniji približno 400-500 medvedov. </a:t>
            </a:r>
            <a:r>
              <a:rPr lang="sl-SI" dirty="0" smtClean="0"/>
              <a:t>V </a:t>
            </a:r>
            <a:r>
              <a:rPr lang="sl-SI" dirty="0"/>
              <a:t>sklopu projekta LIFE DINALP BEAR je bilo izvedeno </a:t>
            </a:r>
            <a:r>
              <a:rPr lang="sl-SI" dirty="0" err="1"/>
              <a:t>neinvazivno</a:t>
            </a:r>
            <a:r>
              <a:rPr lang="sl-SI" dirty="0"/>
              <a:t> genetsko vzorčenje, s pomočjo katerega bomo ponovno ocenili velikosti populacije medvedov (štetje medvedov). Ocena številčnosti populacije medvedov v Sloveniji bo znana predvidoma spomladi leta 2017</a:t>
            </a:r>
            <a:r>
              <a:rPr lang="sl-SI" dirty="0" smtClean="0"/>
              <a:t>.</a:t>
            </a:r>
          </a:p>
          <a:p>
            <a:pPr algn="just"/>
            <a:endParaRPr lang="sl-SI" dirty="0">
              <a:solidFill>
                <a:srgbClr val="FF0000"/>
              </a:solidFill>
            </a:endParaRPr>
          </a:p>
          <a:p>
            <a:pPr algn="just"/>
            <a:r>
              <a:rPr lang="sl-SI" dirty="0" smtClean="0"/>
              <a:t>*</a:t>
            </a:r>
            <a:r>
              <a:rPr lang="sl-SI" dirty="0"/>
              <a:t>Učitelj naj se naveže na prvi sklop Genetika in ekologija. Če ga z učenci/dijaki ni izvedel, naj na kratko razloži potek in pomen genetskega označevanja medvedov v okviru projekta. </a:t>
            </a:r>
          </a:p>
        </p:txBody>
      </p:sp>
    </p:spTree>
    <p:extLst>
      <p:ext uri="{BB962C8B-B14F-4D97-AF65-F5344CB8AC3E}">
        <p14:creationId xmlns:p14="http://schemas.microsoft.com/office/powerpoint/2010/main" val="2062907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pPr algn="just"/>
            <a:r>
              <a:rPr lang="sl-SI" dirty="0" smtClean="0"/>
              <a:t>Ohranjanje in varstvo rjavega medveda poteka na različnih ravneh: globalni (svetovni), evropski in na ravni države. Vendar pa je najpomembnejše, da učenci/dijaki spoznajo kaj vse ogroža rjave medvede pri nas in kaj lahko kot družba in posamezniki za preprečevanje ogrožanja storimo (predstavljeno na naslednjih diapozitivih). </a:t>
            </a:r>
            <a:endParaRPr lang="sl-SI" dirty="0"/>
          </a:p>
        </p:txBody>
      </p:sp>
    </p:spTree>
    <p:extLst>
      <p:ext uri="{BB962C8B-B14F-4D97-AF65-F5344CB8AC3E}">
        <p14:creationId xmlns:p14="http://schemas.microsoft.com/office/powerpoint/2010/main" val="3234571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pPr algn="just"/>
            <a:r>
              <a:rPr lang="sl-SI" dirty="0" smtClean="0"/>
              <a:t>Kot prvi primer problematike predstavljajo konflikti, ki jo povzroča dostopnost hrane človeškega (antropogenega) izvora in posledično navajanje medveda na človeka. Ta zajema vir hrane, ki jo človek zavrže (dostopnost v smetnjakih) ali pušča v naravi (ostanki zelenjave, sadja, klavniških odpadkov), lahko gre tudi za vire hrane, vezane na kmetijstvo (nezavarovani čebelnjaki, pašniki, sadovanjaki, bale sena). Medvedi, prav tako kot ljudje, posegajo po virih hrane, ki so hitro dostopni. Če torej enkrat najdejo hrano v smetnjaku (ki zanje predstavlja nagrado po odprtju smetnjaka), je zelo verjetno, da se bo na ta kraj še vračal. Ob tem lahko medvedi izgubijo naravno plašnost pred ljudmi (povezava s sklopom Etologija), ki lahko vodi v ogroženost varnosti medvedov in ljudi. </a:t>
            </a:r>
            <a:endParaRPr lang="sl-SI" dirty="0"/>
          </a:p>
        </p:txBody>
      </p:sp>
    </p:spTree>
    <p:extLst>
      <p:ext uri="{BB962C8B-B14F-4D97-AF65-F5344CB8AC3E}">
        <p14:creationId xmlns:p14="http://schemas.microsoft.com/office/powerpoint/2010/main" val="562372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pPr algn="just"/>
            <a:r>
              <a:rPr lang="sl-SI" dirty="0" smtClean="0"/>
              <a:t>Kaj lahko storimo, da preprečimo medvedom dostop do ostankov hrane?</a:t>
            </a:r>
          </a:p>
          <a:p>
            <a:pPr algn="just"/>
            <a:r>
              <a:rPr lang="sl-SI" dirty="0" smtClean="0"/>
              <a:t>V okviru projekta LIFE DINALP BEAR so bili zasnovani in testirani medovarni smetnjaki, kompostniki in ohišja za smetnjake. </a:t>
            </a:r>
            <a:r>
              <a:rPr lang="sl-SI" dirty="0" err="1" smtClean="0"/>
              <a:t>Medovarni</a:t>
            </a:r>
            <a:r>
              <a:rPr lang="sl-SI" dirty="0" smtClean="0"/>
              <a:t> se imenujejo zato, ker medvedov onemogočijo dostop do vsebine – hrane. Lahko so narejeni tako, da jih medved ne zna odpreti ali ne more prevrniti in razbiti. Če medved po nekaj poskusih ne pride do hrane (nagrade), se na to območje najverjetneje ne bo več vračal.</a:t>
            </a:r>
          </a:p>
          <a:p>
            <a:pPr algn="just"/>
            <a:endParaRPr lang="sl-SI" dirty="0" smtClean="0"/>
          </a:p>
          <a:p>
            <a:pPr algn="just"/>
            <a:r>
              <a:rPr lang="sl-SI" dirty="0" err="1" smtClean="0"/>
              <a:t>Medovarni</a:t>
            </a:r>
            <a:r>
              <a:rPr lang="sl-SI" dirty="0" smtClean="0"/>
              <a:t> smetnjaki, kompostniki in ohišja bodo razdeljeni na območjih, kjer je gostota medvedov največja (prikazano na shemi spodaj levo na diapozitivu).</a:t>
            </a:r>
          </a:p>
          <a:p>
            <a:pPr algn="just"/>
            <a:endParaRPr lang="sl-SI" dirty="0" smtClean="0"/>
          </a:p>
          <a:p>
            <a:pPr algn="just"/>
            <a:r>
              <a:rPr lang="sl-SI" dirty="0" smtClean="0"/>
              <a:t>Video:</a:t>
            </a:r>
          </a:p>
          <a:p>
            <a:pPr algn="just"/>
            <a:r>
              <a:rPr lang="sl-SI" dirty="0" smtClean="0"/>
              <a:t>https://www.youtube.com/watch?v=6qVG57MLslw</a:t>
            </a:r>
          </a:p>
          <a:p>
            <a:pPr algn="just"/>
            <a:r>
              <a:rPr lang="sl-SI" dirty="0" smtClean="0"/>
              <a:t>https://www.youtube.com/watch?v=wGZI2sonsSc</a:t>
            </a:r>
            <a:endParaRPr lang="sl-SI" dirty="0"/>
          </a:p>
        </p:txBody>
      </p:sp>
    </p:spTree>
    <p:extLst>
      <p:ext uri="{BB962C8B-B14F-4D97-AF65-F5344CB8AC3E}">
        <p14:creationId xmlns:p14="http://schemas.microsoft.com/office/powerpoint/2010/main" val="256023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pPr algn="just"/>
            <a:r>
              <a:rPr lang="sl-SI" dirty="0"/>
              <a:t>Drugi primer, ki ogroža medvede in tudi ljudi, je smrtnost v prometu. Regionalne ceste, avtoceste in železnice velikokrat delijo medvedov življenjski prostor (fragmentacija), zato morajo medvedi, če želijo priti iz enega dela območja na drugega, prečkati ceste ali železnice. Z vedno gostejšo mrežo cest so povezave znotraj populacije vedno slabše in prihaja do zmanjševanja pretoka genskega materiala. V primeru prečkanje avtoceste, preplezajo zaščitno ograjo in se znajdejo v prometu. Shema levo spodaj na diapozitivu predstavlja območja, kjer je smrtnost v prometu najvišja: na regionalni cesti Ljubljana-Kočevje, na avtocesti Vrhnika-Razdrto in železnici Vrhnika-Ilirska Bistrica</a:t>
            </a:r>
            <a:r>
              <a:rPr lang="sl-SI" dirty="0" smtClean="0"/>
              <a:t>.</a:t>
            </a:r>
          </a:p>
          <a:p>
            <a:pPr algn="just"/>
            <a:endParaRPr lang="sl-SI" dirty="0" smtClean="0"/>
          </a:p>
          <a:p>
            <a:pPr algn="just"/>
            <a:r>
              <a:rPr lang="sl-SI" dirty="0" smtClean="0"/>
              <a:t>Posnetek:</a:t>
            </a:r>
          </a:p>
          <a:p>
            <a:pPr algn="just"/>
            <a:r>
              <a:rPr lang="sl-SI" sz="1200" b="0" i="0" kern="1200" dirty="0" smtClean="0">
                <a:solidFill>
                  <a:schemeClr val="tx1"/>
                </a:solidFill>
                <a:effectLst/>
                <a:latin typeface="+mn-lt"/>
                <a:ea typeface="+mn-ea"/>
                <a:cs typeface="+mn-cs"/>
                <a:hlinkClick r:id="rId3"/>
              </a:rPr>
              <a:t>http://dinalpbear.eu/prispevek-na-radiu-val-202-zivali-na-cesti-prof-dr-bostjan-pokorny/</a:t>
            </a:r>
            <a:endParaRPr lang="sl-SI" dirty="0"/>
          </a:p>
          <a:p>
            <a:pPr algn="just"/>
            <a:endParaRPr lang="sl-SI" dirty="0"/>
          </a:p>
        </p:txBody>
      </p:sp>
    </p:spTree>
    <p:extLst>
      <p:ext uri="{BB962C8B-B14F-4D97-AF65-F5344CB8AC3E}">
        <p14:creationId xmlns:p14="http://schemas.microsoft.com/office/powerpoint/2010/main" val="1927933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pPr algn="just"/>
            <a:r>
              <a:rPr lang="sl-SI" dirty="0"/>
              <a:t>V sklopu genetika in ekologija so predstavljeni različni pristopi k spremljanju medvedov ter ocenjevanju velikosti njihove populacije: telemetrija, zimsko sledenje in analiza </a:t>
            </a:r>
            <a:r>
              <a:rPr lang="sl-SI" dirty="0" err="1"/>
              <a:t>neinvazivnih</a:t>
            </a:r>
            <a:r>
              <a:rPr lang="sl-SI" dirty="0"/>
              <a:t> genetskih vzorcev (molekularna genetika). Zadnji pristop je podrobneje opisan. Genetske analize temeljijo na metodi lova z označevanjem </a:t>
            </a:r>
            <a:r>
              <a:rPr lang="sl-SI" dirty="0" smtClean="0"/>
              <a:t>in ponovnega </a:t>
            </a:r>
            <a:r>
              <a:rPr lang="sl-SI" dirty="0"/>
              <a:t>ulova (CMR-metoda).</a:t>
            </a:r>
          </a:p>
          <a:p>
            <a:pPr algn="just"/>
            <a:endParaRPr lang="sl-SI" dirty="0"/>
          </a:p>
          <a:p>
            <a:pPr algn="just"/>
            <a:r>
              <a:rPr lang="sl-SI" dirty="0"/>
              <a:t>Ta sklop PPT-predstavitve je uporaben pri učnih temah molekularna genetika (ocenjevanje velikosti populacije medvedov) in ekologija (štetje medvedov s pomočjo metode ulova z označevanjem in ponovnim ulovom).</a:t>
            </a:r>
          </a:p>
        </p:txBody>
      </p:sp>
    </p:spTree>
    <p:extLst>
      <p:ext uri="{BB962C8B-B14F-4D97-AF65-F5344CB8AC3E}">
        <p14:creationId xmlns:p14="http://schemas.microsoft.com/office/powerpoint/2010/main" val="30886253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fontScale="92500" lnSpcReduction="20000"/>
          </a:bodyPr>
          <a:lstStyle/>
          <a:p>
            <a:pPr algn="just"/>
            <a:r>
              <a:rPr lang="sl-SI" dirty="0"/>
              <a:t>Kako lahko preprečimo ali vsaj zmanjšamo smrtnost medvedov v prometu?</a:t>
            </a:r>
          </a:p>
          <a:p>
            <a:pPr algn="just"/>
            <a:r>
              <a:rPr lang="sl-SI" dirty="0"/>
              <a:t>Ob cestah, avtocestah in železnicah so nameščena zvočna odvračala, ki zaradi neprijetnega zvoka medvede odvračajo od prometnic. Vendar </a:t>
            </a:r>
            <a:r>
              <a:rPr lang="sl-SI" dirty="0" smtClean="0"/>
              <a:t>se </a:t>
            </a:r>
            <a:r>
              <a:rPr lang="sl-SI" dirty="0"/>
              <a:t>medvedi lahko hitro naučijo, da neprijeten zvok zanje ne predstavlja grožnje, in tako na teh območjih zopet prečkajo ceste in železniške </a:t>
            </a:r>
            <a:r>
              <a:rPr lang="sl-SI" dirty="0" smtClean="0"/>
              <a:t>proge.</a:t>
            </a:r>
          </a:p>
          <a:p>
            <a:pPr algn="just"/>
            <a:r>
              <a:rPr lang="sl-SI" dirty="0" smtClean="0"/>
              <a:t>Na </a:t>
            </a:r>
            <a:r>
              <a:rPr lang="sl-SI" dirty="0"/>
              <a:t>regionalni cesti Ljubljana-Kočevje (na Ortneku in </a:t>
            </a:r>
            <a:r>
              <a:rPr lang="sl-SI" dirty="0" err="1"/>
              <a:t>Jasnici</a:t>
            </a:r>
            <a:r>
              <a:rPr lang="sl-SI" dirty="0"/>
              <a:t>) sta </a:t>
            </a:r>
            <a:r>
              <a:rPr lang="sl-SI" dirty="0" smtClean="0"/>
              <a:t>postavljena dva sistema dinamičnih prometnih znakov. </a:t>
            </a:r>
            <a:r>
              <a:rPr lang="sl-SI" dirty="0"/>
              <a:t>Bližino živali zaznajo senzorji, ki so nameščeni v štoru, ki ne pritegne pozornosti živali</a:t>
            </a:r>
            <a:r>
              <a:rPr lang="sl-SI" dirty="0" smtClean="0"/>
              <a:t>. Ko senzorji zaznajo gibanje živali, elektronski prometni znak „divjad na cesti“ prične utripati. Na tak način se opozarja voznike na prisotnost prostoživečih živali ob cestišču v trenutku, ko se približajo prometnici.</a:t>
            </a:r>
          </a:p>
          <a:p>
            <a:pPr algn="just"/>
            <a:r>
              <a:rPr lang="sl-SI" dirty="0" smtClean="0"/>
              <a:t>Tovrstne </a:t>
            </a:r>
            <a:r>
              <a:rPr lang="sl-SI" dirty="0"/>
              <a:t>signalizacije bodo </a:t>
            </a:r>
            <a:r>
              <a:rPr lang="sl-SI" dirty="0" smtClean="0"/>
              <a:t>nameščene </a:t>
            </a:r>
            <a:r>
              <a:rPr lang="sl-SI" dirty="0"/>
              <a:t>tudi na avtocestnih odsekih.</a:t>
            </a:r>
          </a:p>
          <a:p>
            <a:pPr algn="just"/>
            <a:endParaRPr lang="sl-SI" dirty="0"/>
          </a:p>
          <a:p>
            <a:pPr algn="just"/>
            <a:r>
              <a:rPr lang="sl-SI" dirty="0"/>
              <a:t>Fragmentacijo habitatov lahko do neke mere zmanjšamo s trajnimi ukrepi kot so na primer izgradnje trajnih nadhodov (zeleni mostovi) ali podhodov, kjer lahko veliki sesalci kot je rjavi medved in tudi druge živalske skupine varno prečkajo cestišče. Ograja ob avtocesti usmerja živali do nadhodov in hkrati preprečuje, da bi jo prečkale na neprimernih mestih. V današnjem času ob gradnji novih cest v načrte vključijo tudi mesta, kjer bi zgradili nadhod ali podhod za divje živali</a:t>
            </a:r>
            <a:r>
              <a:rPr lang="sl-SI" dirty="0" smtClean="0"/>
              <a:t>.</a:t>
            </a:r>
          </a:p>
          <a:p>
            <a:pPr algn="just"/>
            <a:endParaRPr lang="sl-SI" dirty="0"/>
          </a:p>
          <a:p>
            <a:pPr algn="just"/>
            <a:r>
              <a:rPr lang="sl-SI" dirty="0" smtClean="0"/>
              <a:t>* Učitelj naj spodbuja diskusijo: katere možne rešitve bi bile še sprejemljive za preprečevanje smrtnosti v prometu (npr. zeleni nadvozi)?</a:t>
            </a:r>
          </a:p>
          <a:p>
            <a:pPr algn="just"/>
            <a:endParaRPr lang="sl-SI" dirty="0" smtClean="0"/>
          </a:p>
          <a:p>
            <a:pPr algn="just"/>
            <a:endParaRPr lang="sl-SI" dirty="0" smtClean="0"/>
          </a:p>
          <a:p>
            <a:pPr algn="just"/>
            <a:r>
              <a:rPr lang="sl-SI" dirty="0" smtClean="0"/>
              <a:t>Slike:</a:t>
            </a:r>
          </a:p>
          <a:p>
            <a:pPr algn="just"/>
            <a:r>
              <a:rPr lang="sl-SI" sz="1200" b="0" i="0" kern="1200" dirty="0" smtClean="0">
                <a:solidFill>
                  <a:schemeClr val="tx1"/>
                </a:solidFill>
                <a:effectLst/>
                <a:latin typeface="+mn-lt"/>
                <a:ea typeface="+mn-ea"/>
                <a:cs typeface="+mn-cs"/>
                <a:hlinkClick r:id="rId3"/>
              </a:rPr>
              <a:t>http://dinalpbear.eu/video-nadzor-spremljanja-medvedov-pri-prehajanju-cest/</a:t>
            </a:r>
            <a:endParaRPr lang="sl-SI" b="0" dirty="0" smtClean="0"/>
          </a:p>
        </p:txBody>
      </p:sp>
    </p:spTree>
    <p:extLst>
      <p:ext uri="{BB962C8B-B14F-4D97-AF65-F5344CB8AC3E}">
        <p14:creationId xmlns:p14="http://schemas.microsoft.com/office/powerpoint/2010/main" val="1971456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pPr algn="just"/>
            <a:r>
              <a:rPr lang="sl-SI" dirty="0"/>
              <a:t>Tretji vidik varstva rjavega medveda, povezan predvsem s pripravljenostjo ljudi na sobivanje z njimi, je škoda, ki jih povzročajo medvedi. Najpogosteje gre za škodo na živini in čebeljih panjih. Medved poleg omenjenih primerov lahko povzroči škodo tudi na drugi lastnini človeka.</a:t>
            </a:r>
          </a:p>
          <a:p>
            <a:pPr algn="just"/>
            <a:r>
              <a:rPr lang="sl-SI" dirty="0"/>
              <a:t>Pogosto se pojavlja škoda na silažnih balah sena. Razlog za trganje folije silažnih bal še ni povsem pojasnjen. Najverjetnejši razlog je oddajanje značilnega vonja silirane trave. Pri siliranju pride do mlečnokislinskega vrenja katerega produkt je laktat oziroma mlečna kislina, ki nastaja tudi pri razpadanju mesa. Vonj silažnih bal je posledično podoben vonju mrhovine s katero se medved tudi prehranjuje.</a:t>
            </a:r>
          </a:p>
          <a:p>
            <a:pPr algn="just"/>
            <a:endParaRPr lang="sl-SI" dirty="0"/>
          </a:p>
          <a:p>
            <a:pPr algn="just"/>
            <a:r>
              <a:rPr lang="sl-SI" dirty="0"/>
              <a:t>* Učitelj naj spodbuja diskusijo: ali je medved v vašem lokalnem okolju že povzročal škodo? Kaj je povzročil? Kako ste ukrepali v primeru škode in kako bi jo lahko preprečili?</a:t>
            </a:r>
          </a:p>
          <a:p>
            <a:pPr algn="just"/>
            <a:endParaRPr lang="sl-SI" dirty="0"/>
          </a:p>
        </p:txBody>
      </p:sp>
    </p:spTree>
    <p:extLst>
      <p:ext uri="{BB962C8B-B14F-4D97-AF65-F5344CB8AC3E}">
        <p14:creationId xmlns:p14="http://schemas.microsoft.com/office/powerpoint/2010/main" val="334702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pPr algn="just"/>
            <a:r>
              <a:rPr lang="sl-SI" dirty="0" smtClean="0"/>
              <a:t>Primer možne rešitve za zaščito človeške lastnine je predvsem uporaba zaščitnih električnih ograj, ki se razdeljujejo v okviru projekta LIFE DINALP BEAR na najbolj problematičnih območjih. V zadnjem času se zopet kaže učinkovitost in obujanje uporabe dobro izučenih pastirskih psov (npr. kraških ovčarjev, </a:t>
            </a:r>
            <a:r>
              <a:rPr lang="sl-SI" dirty="0" err="1" smtClean="0"/>
              <a:t>tornjakov</a:t>
            </a:r>
            <a:r>
              <a:rPr lang="sl-SI" dirty="0" smtClean="0"/>
              <a:t>) za zaščito živine (predvsem drobnice).  </a:t>
            </a:r>
            <a:endParaRPr lang="sl-SI" dirty="0"/>
          </a:p>
        </p:txBody>
      </p:sp>
    </p:spTree>
    <p:extLst>
      <p:ext uri="{BB962C8B-B14F-4D97-AF65-F5344CB8AC3E}">
        <p14:creationId xmlns:p14="http://schemas.microsoft.com/office/powerpoint/2010/main" val="28810676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pPr algn="just"/>
            <a:r>
              <a:rPr lang="sl-SI" dirty="0"/>
              <a:t>Zelo problematičen je negativen odnos ljudi do medvedov in z njim povezana nepripravljenost na iskanje rešitev za sobivanje z njimi. Ta največkrat temelji na premajhni količini znanja, napačnih predstavah in na nestrpnosti. </a:t>
            </a:r>
            <a:r>
              <a:rPr lang="sl-SI" dirty="0" smtClean="0"/>
              <a:t>Zavedati </a:t>
            </a:r>
            <a:r>
              <a:rPr lang="sl-SI" dirty="0"/>
              <a:t>se moramo, da vedno večja stopnja poselitve (do nedavnega neokrnjene narave) zmanjšuje življenjski prostor, razpoložljiv za medveda. Zato je potrebno iskati kompromise za obe in ne le eno vrsto. Pristop k reševanju tovrstne problematike je dolgotrajen in zelo zahteven. K bolj pozitivnem odnosu ljudi lahko pripomoremo z ozaveščanjem in izobraževanjem, ki ga oblikujemo na podlagi analiz stanja javnega mnenja o vrsti (kakšen odnos imajo ljudje na določenem območju, ciljne skupine ali širša javnost).  Poleg izobraževanja in ozaveščanja, poskušajo v okviru projekta LIFE DINALP BEAR na območju prisotnosti medveda spodbujati primere dobrih praks pri  dejavnostih v lokalnem okolju, vezanih na medveda. Oblikovali so znamko „Medvedu prijazno“, ki jo lahko pridobijo lokalni proizvajalci oz. ponudniki storitev, ki pri svojem delu uporabljajo medvedom prijazne prakse (oznako npr. prejme med, proizveden pri čebelarju, ki je čebelnjake zavaroval z električno ograjo). </a:t>
            </a:r>
          </a:p>
        </p:txBody>
      </p:sp>
    </p:spTree>
    <p:extLst>
      <p:ext uri="{BB962C8B-B14F-4D97-AF65-F5344CB8AC3E}">
        <p14:creationId xmlns:p14="http://schemas.microsoft.com/office/powerpoint/2010/main" val="19622930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pPr algn="just"/>
            <a:r>
              <a:rPr lang="sl-SI" dirty="0" smtClean="0"/>
              <a:t>Kaj lahko sami storimo, da spodbujamo sobivanje z medvedom in preprečujemo ogroženost obeh vrst?</a:t>
            </a:r>
          </a:p>
          <a:p>
            <a:pPr algn="just">
              <a:buFont typeface="Arial" pitchFamily="34" charset="0"/>
              <a:buChar char="•"/>
            </a:pPr>
            <a:r>
              <a:rPr lang="sl-SI" dirty="0" smtClean="0"/>
              <a:t> Ne puščamo odpadkov na mestih, do katerih ima medved dostop (če živimo v območju, ki je predvideno za razdeljevanje </a:t>
            </a:r>
            <a:r>
              <a:rPr lang="sl-SI" dirty="0" err="1" smtClean="0"/>
              <a:t>medovarnih</a:t>
            </a:r>
            <a:r>
              <a:rPr lang="sl-SI" dirty="0" smtClean="0"/>
              <a:t> smetnjakov, kompostnikov ali ograd, se lahko obrnemo na Zavod za gozdove Slovenije, kjer dobimo vse informacije).</a:t>
            </a:r>
          </a:p>
          <a:p>
            <a:pPr algn="just">
              <a:buFont typeface="Arial" pitchFamily="34" charset="0"/>
              <a:buChar char="•"/>
            </a:pPr>
            <a:r>
              <a:rPr lang="sl-SI" dirty="0" smtClean="0"/>
              <a:t> Ne hranimo medvedov! Če naletimo na mladiča, se čim prej umaknemo in se mu ne približujemo, saj je medvedka verjetno v bližini. Tudi, če medvedke ne opazimo, mladiča ne hranimo, saj bo izgubil strah pred človekom in bo zahajal v naselja ter iskal hrano antropogenega izvora, tudi, ko bo odrasel. </a:t>
            </a:r>
          </a:p>
          <a:p>
            <a:pPr algn="just">
              <a:buFont typeface="Arial" pitchFamily="34" charset="0"/>
              <a:buChar char="•"/>
            </a:pPr>
            <a:r>
              <a:rPr lang="sl-SI" dirty="0" smtClean="0"/>
              <a:t> Pomembno je, da zaščitimo svojo lastnino. Tu kot lastnino štejemo predvsem čebelje panje, živino, senene bale, … Na voljo imamo kar nekaj brezplačnih rešitev za zaščito (npr. električne ograje).</a:t>
            </a:r>
          </a:p>
          <a:p>
            <a:pPr algn="just">
              <a:buFont typeface="Arial" pitchFamily="34" charset="0"/>
              <a:buChar char="•"/>
            </a:pPr>
            <a:r>
              <a:rPr lang="sl-SI" dirty="0" smtClean="0"/>
              <a:t> Smo kot vozniki na cesti izredno previdni in upoštevamo prometno signalizacijo, ki nas opozarja na živali v bližini.</a:t>
            </a:r>
          </a:p>
          <a:p>
            <a:pPr algn="just">
              <a:buFont typeface="Arial" pitchFamily="34" charset="0"/>
              <a:buChar char="•"/>
            </a:pPr>
            <a:r>
              <a:rPr lang="sl-SI" dirty="0" smtClean="0"/>
              <a:t> Poskusimo izboljšati naš odnos do medvedov, kot vrste, s katero že od nekdaj sobivamo. </a:t>
            </a:r>
          </a:p>
          <a:p>
            <a:pPr algn="just"/>
            <a:endParaRPr lang="sl-SI" dirty="0" smtClean="0"/>
          </a:p>
          <a:p>
            <a:pPr algn="just"/>
            <a:r>
              <a:rPr lang="sl-SI" dirty="0" smtClean="0"/>
              <a:t>Kaj lahko storimo kot skupnost – šola?</a:t>
            </a:r>
          </a:p>
          <a:p>
            <a:pPr algn="just"/>
            <a:r>
              <a:rPr lang="sl-SI" dirty="0" smtClean="0"/>
              <a:t>Lahko izoblikujemo program ozaveščanja lokalnih prebivalcev (preko lokalnega glasila, FB-strani, izobraževalnih gradiv (posterjev, zgibank, stojnic o medvedih) na šoli in šolskih prireditvah, …), lahko pa za svoje izdelke (npr. na božičnih bazarjih, materinskih dnevih, dan šole, …) uporabljamo znamko “medvedu prijazno”.</a:t>
            </a:r>
            <a:endParaRPr lang="sl-SI" dirty="0"/>
          </a:p>
        </p:txBody>
      </p:sp>
    </p:spTree>
    <p:extLst>
      <p:ext uri="{BB962C8B-B14F-4D97-AF65-F5344CB8AC3E}">
        <p14:creationId xmlns:p14="http://schemas.microsoft.com/office/powerpoint/2010/main" val="22128539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dirty="0" smtClean="0"/>
              <a:t>Učitelj se lahko za več informacij ali odgovore na vprašanja učencev/dijakov obrne na spletno stran projekta: http://dinalpbear.eu/.</a:t>
            </a:r>
            <a:endParaRPr lang="sl-SI" dirty="0"/>
          </a:p>
        </p:txBody>
      </p:sp>
    </p:spTree>
    <p:extLst>
      <p:ext uri="{BB962C8B-B14F-4D97-AF65-F5344CB8AC3E}">
        <p14:creationId xmlns:p14="http://schemas.microsoft.com/office/powerpoint/2010/main" val="858132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fontScale="92500" lnSpcReduction="20000"/>
          </a:bodyPr>
          <a:lstStyle/>
          <a:p>
            <a:pPr algn="just"/>
            <a:r>
              <a:rPr lang="sl-SI" u="sng" dirty="0"/>
              <a:t>Telemetrija</a:t>
            </a:r>
            <a:r>
              <a:rPr lang="sl-SI" dirty="0"/>
              <a:t>: medveda je potrebno pred namestitvijo telemetrične ovratnice </a:t>
            </a:r>
            <a:r>
              <a:rPr lang="sl-SI" dirty="0" err="1"/>
              <a:t>odloviti</a:t>
            </a:r>
            <a:r>
              <a:rPr lang="sl-SI" dirty="0"/>
              <a:t> in uspavati, kar se običajno izvede na krmišču. V medveda </a:t>
            </a:r>
            <a:r>
              <a:rPr lang="sl-SI" dirty="0" smtClean="0"/>
              <a:t>z uspavalno puško </a:t>
            </a:r>
            <a:r>
              <a:rPr lang="sl-SI" dirty="0"/>
              <a:t>izstrelimo dozo uspavala. Medved običajno zaspi šele po nekaj minutah. V kolikor se požene v beg, ga izsledimo s pomočjo </a:t>
            </a:r>
            <a:r>
              <a:rPr lang="sl-SI" dirty="0" smtClean="0"/>
              <a:t>za </a:t>
            </a:r>
            <a:r>
              <a:rPr lang="sl-SI" dirty="0"/>
              <a:t>sledenje izšolanih psov. </a:t>
            </a:r>
            <a:r>
              <a:rPr lang="sl-SI" dirty="0" smtClean="0"/>
              <a:t>Ko </a:t>
            </a:r>
            <a:r>
              <a:rPr lang="sl-SI" dirty="0"/>
              <a:t>medved varno spi, mu </a:t>
            </a:r>
            <a:r>
              <a:rPr lang="sl-SI" dirty="0" smtClean="0"/>
              <a:t>telemetrično ovratnico namestimo </a:t>
            </a:r>
            <a:r>
              <a:rPr lang="sl-SI" dirty="0"/>
              <a:t>dovolj ohlapno, da ga ne bo tiščala niti, ko bo pred zimo nabral dodatne maščobne zaloge. Kako deluje ovratnica? Na njej sta nameščena </a:t>
            </a:r>
            <a:r>
              <a:rPr lang="sl-SI" dirty="0" smtClean="0"/>
              <a:t>GPS sprejemnik, GSM modem, VHF radijski oddajnik </a:t>
            </a:r>
            <a:r>
              <a:rPr lang="sl-SI" dirty="0"/>
              <a:t>in baterija. Baterija običajno deluje 1-2 leti. Čas delovanja je odvisen od nastavitev in s tem povezano količino zabeleženih lokacij. Ko se baterija izprazni, se ovratnica samodejno odpne in odpade (sistem „</a:t>
            </a:r>
            <a:r>
              <a:rPr lang="sl-SI" dirty="0" smtClean="0"/>
              <a:t>drop-off</a:t>
            </a:r>
            <a:r>
              <a:rPr lang="sl-SI" dirty="0"/>
              <a:t>“). Ovratnica tehta </a:t>
            </a:r>
            <a:r>
              <a:rPr lang="sl-SI" dirty="0" smtClean="0"/>
              <a:t>manj kot 1 % </a:t>
            </a:r>
            <a:r>
              <a:rPr lang="sl-SI" dirty="0"/>
              <a:t>teže </a:t>
            </a:r>
            <a:r>
              <a:rPr lang="sl-SI" dirty="0" smtClean="0"/>
              <a:t>odraslega medveda</a:t>
            </a:r>
            <a:r>
              <a:rPr lang="sl-SI" dirty="0"/>
              <a:t>. V času delovanja s pomočjo GSM oddajnika raziskovalcem sporoča lokacijo medveda (s pomočjo SMS </a:t>
            </a:r>
            <a:r>
              <a:rPr lang="sl-SI" dirty="0" smtClean="0"/>
              <a:t>sporočil, ki jih pošilja GSM modem). </a:t>
            </a:r>
            <a:r>
              <a:rPr lang="sl-SI" dirty="0"/>
              <a:t>Ko se baterija izprazni, ovratnica še nekaj časa oddaja </a:t>
            </a:r>
            <a:r>
              <a:rPr lang="sl-SI" dirty="0" smtClean="0"/>
              <a:t>VHF </a:t>
            </a:r>
            <a:r>
              <a:rPr lang="sl-SI" dirty="0"/>
              <a:t>signal (</a:t>
            </a:r>
            <a:r>
              <a:rPr lang="sl-SI" dirty="0" smtClean="0"/>
              <a:t>very high frequency 148-152 MHz), ki </a:t>
            </a:r>
            <a:r>
              <a:rPr lang="sl-SI" dirty="0"/>
              <a:t>ga je mogoče na terenu izslediti z VHF anteno. Lociranje raziskovalec izvede s pomočjo triangulacije: navadno se skupaj z anteno postavi na višje ležeče območje (npr. hrib) in skuša najti </a:t>
            </a:r>
            <a:r>
              <a:rPr lang="sl-SI" dirty="0" smtClean="0"/>
              <a:t>smer signala. </a:t>
            </a:r>
            <a:r>
              <a:rPr lang="sl-SI" dirty="0"/>
              <a:t>Ko ga najde, na zemljevidu s premico začrta </a:t>
            </a:r>
            <a:r>
              <a:rPr lang="sl-SI" dirty="0" smtClean="0"/>
              <a:t>smer signala</a:t>
            </a:r>
            <a:r>
              <a:rPr lang="sl-SI" dirty="0"/>
              <a:t>. Nato najmanj dvakrat spremeni lokacijo in ponovi postopek. </a:t>
            </a:r>
            <a:r>
              <a:rPr lang="sl-SI" dirty="0" smtClean="0"/>
              <a:t>V okolici presečišča </a:t>
            </a:r>
            <a:r>
              <a:rPr lang="sl-SI" dirty="0"/>
              <a:t>premic na zemljevidu je </a:t>
            </a:r>
            <a:r>
              <a:rPr lang="sl-SI" dirty="0" smtClean="0"/>
              <a:t>največja verjetnost nahajanja ovratnice ali z ovratnico opremljene živali.  </a:t>
            </a:r>
            <a:endParaRPr lang="sl-SI" dirty="0"/>
          </a:p>
          <a:p>
            <a:pPr algn="just"/>
            <a:r>
              <a:rPr lang="sl-SI" dirty="0"/>
              <a:t>Potrebno je poudariti, da označevanje osebkov s telemetričnimi ovratnicami ni namenjeno ocenjevanju velikosti </a:t>
            </a:r>
            <a:r>
              <a:rPr lang="sl-SI" dirty="0" smtClean="0"/>
              <a:t>populacij. Na tak način spremljamo le manjši delež populacije. </a:t>
            </a:r>
            <a:r>
              <a:rPr lang="sl-SI" dirty="0"/>
              <a:t>Označevanje organizmov s telemetričnimi ovratnicami zahteva veliko napora in časa za uspešen odlov. </a:t>
            </a:r>
            <a:r>
              <a:rPr lang="sl-SI" dirty="0" smtClean="0"/>
              <a:t>Dajejo </a:t>
            </a:r>
            <a:r>
              <a:rPr lang="sl-SI" dirty="0"/>
              <a:t>nam dober vpogled v vzorce </a:t>
            </a:r>
            <a:r>
              <a:rPr lang="sl-SI" dirty="0" smtClean="0"/>
              <a:t>gibanja, aktivnost </a:t>
            </a:r>
            <a:r>
              <a:rPr lang="sl-SI" dirty="0"/>
              <a:t>in rabo prostora, zato jih v projektu uporabljamo predvsem za spremljanje medvedov, za katere menimo, da so problematični. Na tak način se naučimo, kateri preventivni ukrepi bi lahko zmanjšali nezaželena srečanja med medvedi in ljudmi.</a:t>
            </a:r>
            <a:endParaRPr lang="sl-SI" dirty="0" smtClean="0"/>
          </a:p>
          <a:p>
            <a:pPr algn="just"/>
            <a:endParaRPr lang="sl-SI" dirty="0"/>
          </a:p>
          <a:p>
            <a:pPr algn="just"/>
            <a:r>
              <a:rPr lang="sl-SI" u="sng" dirty="0" smtClean="0"/>
              <a:t>Zimsko </a:t>
            </a:r>
            <a:r>
              <a:rPr lang="sl-SI" u="sng" dirty="0"/>
              <a:t>sledenje</a:t>
            </a:r>
            <a:r>
              <a:rPr lang="sl-SI" dirty="0"/>
              <a:t>: raziskovalci v snegu iščejo odtise </a:t>
            </a:r>
            <a:r>
              <a:rPr lang="sl-SI" dirty="0" smtClean="0"/>
              <a:t>stopal </a:t>
            </a:r>
            <a:r>
              <a:rPr lang="sl-SI" dirty="0"/>
              <a:t>medveda. Pri najdbi različno velikih odtisov lahko sklepajo, da se na raziskovanem območju nahajajo različni medvedi. </a:t>
            </a:r>
            <a:r>
              <a:rPr lang="sl-SI" dirty="0" smtClean="0"/>
              <a:t>Velikost stopinje navadno premosorazmerno </a:t>
            </a:r>
            <a:r>
              <a:rPr lang="sl-SI" dirty="0"/>
              <a:t>narašča z </a:t>
            </a:r>
            <a:r>
              <a:rPr lang="sl-SI" dirty="0" smtClean="0"/>
              <a:t>velikostjo (maso) </a:t>
            </a:r>
            <a:r>
              <a:rPr lang="sl-SI" dirty="0"/>
              <a:t>medveda, iz česar lahko sklepamo tudi na </a:t>
            </a:r>
            <a:r>
              <a:rPr lang="sl-SI" dirty="0" smtClean="0"/>
              <a:t>njegovo velikost. </a:t>
            </a:r>
            <a:r>
              <a:rPr lang="sl-SI" dirty="0"/>
              <a:t>Metoda ni primerna za ocenjevanje številčnosti medvedje populacije, nam pa daje približen vpogled v to, koliko medvedov se zadržuje na nekem območju.</a:t>
            </a:r>
          </a:p>
        </p:txBody>
      </p:sp>
    </p:spTree>
    <p:extLst>
      <p:ext uri="{BB962C8B-B14F-4D97-AF65-F5344CB8AC3E}">
        <p14:creationId xmlns:p14="http://schemas.microsoft.com/office/powerpoint/2010/main" val="142806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pPr algn="just"/>
            <a:r>
              <a:rPr lang="sl-SI" u="sng" dirty="0"/>
              <a:t>Ulov z označevanjem in ponovni ulov:</a:t>
            </a:r>
            <a:r>
              <a:rPr lang="sl-SI" dirty="0"/>
              <a:t> metoda ulova z označevanjem in ponovnega ulova se v ekologiji uporablja za </a:t>
            </a:r>
            <a:r>
              <a:rPr lang="sl-SI" dirty="0" smtClean="0"/>
              <a:t>ocenjevanje </a:t>
            </a:r>
            <a:r>
              <a:rPr lang="sl-SI" dirty="0"/>
              <a:t>velikosti populacije. Poteka tako, da nekaj organizmov (npr. 10) ulovimo in označimo (s čipom, z ovratnico, z obročki, z ušesnimi označbami, obarvamo del kožuha, prepoznamo njegov genotip,  </a:t>
            </a:r>
            <a:r>
              <a:rPr lang="sl-SI" dirty="0" err="1"/>
              <a:t>fotoidentifikacija</a:t>
            </a:r>
            <a:r>
              <a:rPr lang="sl-SI" dirty="0"/>
              <a:t>…). Označene organizme izpustimo na istem mestu kot smo jih ulovili. Pri vsakem nadaljnjem ponovnem ulovu (npr. 10 ponovitev), beležimo število ujetih organizmov in število tistih, ki so bili med ujetimi označeni. S </a:t>
            </a:r>
            <a:r>
              <a:rPr lang="sl-SI" dirty="0" smtClean="0"/>
              <a:t>pomočjo razmerja med številom označenih in neoznačenih osebkov lahko </a:t>
            </a:r>
            <a:r>
              <a:rPr lang="sl-SI" dirty="0"/>
              <a:t>ocenimo </a:t>
            </a:r>
            <a:r>
              <a:rPr lang="sl-SI" dirty="0" smtClean="0"/>
              <a:t>velikost </a:t>
            </a:r>
            <a:r>
              <a:rPr lang="sl-SI" dirty="0"/>
              <a:t>populacije (glej priročnik). </a:t>
            </a:r>
          </a:p>
          <a:p>
            <a:pPr algn="just"/>
            <a:endParaRPr lang="sl-SI" u="sng" dirty="0"/>
          </a:p>
          <a:p>
            <a:pPr algn="just"/>
            <a:r>
              <a:rPr lang="sl-SI" u="sng" dirty="0"/>
              <a:t>Genetsko označevanje:</a:t>
            </a:r>
            <a:r>
              <a:rPr lang="sl-SI" dirty="0"/>
              <a:t> je metoda, ki ima temelje v molekularni biologiji in se velikokrat uporablja na področju ekologije in varstvene biologije. Iz zbranih neinvazivnih vzorcev iz narave raziskovalci </a:t>
            </a:r>
            <a:r>
              <a:rPr lang="sl-SI" dirty="0" smtClean="0"/>
              <a:t>izolirajo in prepoznajo DNA proučevanega organizma </a:t>
            </a:r>
            <a:r>
              <a:rPr lang="sl-SI" dirty="0"/>
              <a:t>in s tem organizme </a:t>
            </a:r>
            <a:r>
              <a:rPr lang="sl-SI" dirty="0" smtClean="0"/>
              <a:t>„označijo“ </a:t>
            </a:r>
            <a:r>
              <a:rPr lang="sl-SI" dirty="0"/>
              <a:t>(več na naslednjih diapozitivih). Enako metodo uporabljajo forenzični laboratoriji, ki s pomočjo sline na cigaretnem ogorku prepoznajo storilca določenega kaznivega dejanja</a:t>
            </a:r>
            <a:r>
              <a:rPr lang="sl-SI" dirty="0" smtClean="0"/>
              <a:t>.</a:t>
            </a:r>
          </a:p>
          <a:p>
            <a:pPr algn="just"/>
            <a:endParaRPr lang="sl-SI" dirty="0" smtClean="0"/>
          </a:p>
          <a:p>
            <a:pPr algn="just"/>
            <a:r>
              <a:rPr lang="sl-SI" dirty="0" smtClean="0"/>
              <a:t>Video:</a:t>
            </a:r>
          </a:p>
          <a:p>
            <a:pPr algn="just"/>
            <a:r>
              <a:rPr lang="sl-SI" dirty="0" smtClean="0"/>
              <a:t>https://www.youtube.com/watch?time_continue=4&amp;v=IhkSDqM2SuU</a:t>
            </a:r>
            <a:endParaRPr lang="sl-SI" dirty="0"/>
          </a:p>
        </p:txBody>
      </p:sp>
    </p:spTree>
    <p:extLst>
      <p:ext uri="{BB962C8B-B14F-4D97-AF65-F5344CB8AC3E}">
        <p14:creationId xmlns:p14="http://schemas.microsoft.com/office/powerpoint/2010/main" val="81844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pPr algn="just"/>
            <a:r>
              <a:rPr lang="sl-SI" dirty="0"/>
              <a:t>Kaj so </a:t>
            </a:r>
            <a:r>
              <a:rPr lang="sl-SI" dirty="0" err="1"/>
              <a:t>neinvazivni</a:t>
            </a:r>
            <a:r>
              <a:rPr lang="sl-SI" dirty="0"/>
              <a:t> genetski vzorci? So vzorci, ki jih pridobimo </a:t>
            </a:r>
            <a:r>
              <a:rPr lang="sl-SI" dirty="0" smtClean="0"/>
              <a:t>ne </a:t>
            </a:r>
            <a:r>
              <a:rPr lang="sl-SI" dirty="0"/>
              <a:t>da bi žival vznemirjali ali z njo imeli neposreden stik. Med </a:t>
            </a:r>
            <a:r>
              <a:rPr lang="sl-SI" dirty="0" err="1"/>
              <a:t>neinvazivne</a:t>
            </a:r>
            <a:r>
              <a:rPr lang="sl-SI" dirty="0"/>
              <a:t> genetske vzorce spadajo vzorci iztrebkov, sline, </a:t>
            </a:r>
            <a:r>
              <a:rPr lang="sl-SI" dirty="0" smtClean="0"/>
              <a:t>urina in dlak z dlačnimi mešički. </a:t>
            </a:r>
            <a:r>
              <a:rPr lang="sl-SI" dirty="0" err="1"/>
              <a:t>Neinvazivne</a:t>
            </a:r>
            <a:r>
              <a:rPr lang="sl-SI" dirty="0"/>
              <a:t> genetske metode nam omogočajo vrstno in individualno identifikacijo organizma. Pri medvedih celice, iz katerih pozneje izoliramo dedni material (</a:t>
            </a:r>
            <a:r>
              <a:rPr lang="sl-SI" dirty="0" smtClean="0"/>
              <a:t>DNA), </a:t>
            </a:r>
            <a:r>
              <a:rPr lang="sl-SI" dirty="0"/>
              <a:t>pridobivamo iz iztrebkov, sline in dlake (celice v dlačnem mešičku). Dlako lahko najdemo predvsem na deblih t.i. </a:t>
            </a:r>
            <a:r>
              <a:rPr lang="sl-SI" dirty="0" err="1"/>
              <a:t>markirnih</a:t>
            </a:r>
            <a:r>
              <a:rPr lang="sl-SI" dirty="0"/>
              <a:t> dreves, ob katere se medvedi drgnejo in s tem druge medvede opozarjajo na svojo prisotnost. Bris sline lahko pridobimo z ugriznih ran </a:t>
            </a:r>
            <a:r>
              <a:rPr lang="sl-SI" dirty="0" smtClean="0"/>
              <a:t>na plenu. </a:t>
            </a:r>
            <a:r>
              <a:rPr lang="sl-SI" dirty="0"/>
              <a:t>Za ugotavljanje številčnosti medvedov je najbolj primerna metoda za pridobivanje genetskih vzorcev </a:t>
            </a:r>
            <a:r>
              <a:rPr lang="sl-SI" dirty="0" smtClean="0"/>
              <a:t>izolacija DNA </a:t>
            </a:r>
            <a:r>
              <a:rPr lang="sl-SI" dirty="0"/>
              <a:t>iz iztrebkov. Iztrebki so namreč </a:t>
            </a:r>
            <a:r>
              <a:rPr lang="sl-SI" dirty="0" smtClean="0"/>
              <a:t>številčni in lahko dostopni, saj medvedi pogosto iztrebljajo na bolj odprtih gozdnih površinah kot so jase in gozdne poti. V </a:t>
            </a:r>
            <a:r>
              <a:rPr lang="sl-SI" dirty="0"/>
              <a:t>iztrebku medveda je poleg njegove </a:t>
            </a:r>
            <a:r>
              <a:rPr lang="sl-SI" dirty="0" smtClean="0"/>
              <a:t>DNA </a:t>
            </a:r>
            <a:r>
              <a:rPr lang="sl-SI" dirty="0"/>
              <a:t>tudi </a:t>
            </a:r>
            <a:r>
              <a:rPr lang="sl-SI" dirty="0" smtClean="0"/>
              <a:t>DNA </a:t>
            </a:r>
            <a:r>
              <a:rPr lang="sl-SI" dirty="0"/>
              <a:t>hrane, ki jo je </a:t>
            </a:r>
            <a:r>
              <a:rPr lang="sl-SI" dirty="0" smtClean="0"/>
              <a:t>zaužil</a:t>
            </a:r>
            <a:r>
              <a:rPr lang="sl-SI" dirty="0"/>
              <a:t>. Kako pride </a:t>
            </a:r>
            <a:r>
              <a:rPr lang="sl-SI" dirty="0" smtClean="0"/>
              <a:t>DNA </a:t>
            </a:r>
            <a:r>
              <a:rPr lang="sl-SI" dirty="0"/>
              <a:t>medveda v iztrebek? Ko hrana potuje po črevesju, se celice </a:t>
            </a:r>
            <a:r>
              <a:rPr lang="sl-SI" dirty="0" smtClean="0"/>
              <a:t>črevesne sluznice luščijo </a:t>
            </a:r>
            <a:r>
              <a:rPr lang="sl-SI" dirty="0"/>
              <a:t>in zapustijo telo z iztrebkom. Ravno iz teh celic lahko raziskovalci </a:t>
            </a:r>
            <a:r>
              <a:rPr lang="sl-SI" dirty="0" smtClean="0"/>
              <a:t>izolirajo DNA. </a:t>
            </a:r>
            <a:r>
              <a:rPr lang="sl-SI" dirty="0"/>
              <a:t>Ker je </a:t>
            </a:r>
            <a:r>
              <a:rPr lang="sl-SI" dirty="0" smtClean="0"/>
              <a:t>DNA </a:t>
            </a:r>
            <a:r>
              <a:rPr lang="sl-SI" dirty="0"/>
              <a:t>vsakega organizma drugačna, lahko raziskovalci preberejo “genetski prstni odtis” vsakega osebka. Z oblikovanjem baze podatkov analiziranih </a:t>
            </a:r>
            <a:r>
              <a:rPr lang="sl-SI" dirty="0" err="1"/>
              <a:t>mikrosatelitnih</a:t>
            </a:r>
            <a:r>
              <a:rPr lang="sl-SI" dirty="0"/>
              <a:t> regij posameznih osebkov lahko ob ponovni najdbi npr. iztrebka določimo kateremu osebku </a:t>
            </a:r>
            <a:r>
              <a:rPr lang="sl-SI" dirty="0" smtClean="0"/>
              <a:t>pripada. Metoda </a:t>
            </a:r>
            <a:r>
              <a:rPr lang="sl-SI" dirty="0"/>
              <a:t>tako ni uporabna le za ocenjevanje številčnosti, ampak tudi za prepoznavanje “problematičnih” osebkov, npr. medveda, ki stalno povzroča škodo na živini na nekem območju</a:t>
            </a:r>
            <a:r>
              <a:rPr lang="sl-SI" dirty="0" smtClean="0"/>
              <a:t>. S pomočjo genetskega označevanja lahko ugotavljamo sorodstvene vezi med organizmi, določimo delež reproduktivnih živali v populaciji in ugotavljamo kaj se je s populacijo dogajalo v preteklosti.</a:t>
            </a:r>
            <a:endParaRPr lang="sl-SI" dirty="0"/>
          </a:p>
        </p:txBody>
      </p:sp>
    </p:spTree>
    <p:extLst>
      <p:ext uri="{BB962C8B-B14F-4D97-AF65-F5344CB8AC3E}">
        <p14:creationId xmlns:p14="http://schemas.microsoft.com/office/powerpoint/2010/main" val="2498992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dirty="0" smtClean="0"/>
              <a:t>Kateri </a:t>
            </a:r>
            <a:r>
              <a:rPr lang="sl-SI" dirty="0"/>
              <a:t>del </a:t>
            </a:r>
            <a:r>
              <a:rPr lang="sl-SI" dirty="0" smtClean="0"/>
              <a:t>DNA </a:t>
            </a:r>
            <a:r>
              <a:rPr lang="sl-SI" dirty="0"/>
              <a:t>je značilen za vsakega posameznika? To so </a:t>
            </a:r>
            <a:r>
              <a:rPr lang="sl-SI" dirty="0" err="1"/>
              <a:t>mikrosatelitska</a:t>
            </a:r>
            <a:r>
              <a:rPr lang="sl-SI" dirty="0"/>
              <a:t> zaporedja - </a:t>
            </a:r>
            <a:r>
              <a:rPr lang="sl-SI" dirty="0" smtClean="0"/>
              <a:t>2-6 </a:t>
            </a:r>
            <a:r>
              <a:rPr lang="sl-SI" dirty="0" err="1"/>
              <a:t>nukleotidnih</a:t>
            </a:r>
            <a:r>
              <a:rPr lang="sl-SI" dirty="0"/>
              <a:t> baz dolgi do več stokrat ponavljajoči se odseki </a:t>
            </a:r>
            <a:r>
              <a:rPr lang="sl-SI" dirty="0" smtClean="0"/>
              <a:t>na DNA. </a:t>
            </a:r>
            <a:r>
              <a:rPr lang="sl-SI" dirty="0"/>
              <a:t>Ti odseki ne kodirajo (določajo) dednih lastnosti, </a:t>
            </a:r>
            <a:r>
              <a:rPr lang="sl-SI" dirty="0" smtClean="0"/>
              <a:t>saj na njih ni genov. </a:t>
            </a:r>
            <a:r>
              <a:rPr lang="sl-SI" dirty="0"/>
              <a:t>Ker so medvedi, tako kot ljudje, diploidni organizmi, dedujejo en set tovrstnih zaporedij od očeta in del od matere. Tako ima vsak osebek unikatno kombinacijo tovrstnih odsekov. Za identificiranje določenega osebka je pomembno, da pregledamo več tovrstnih odsekov, da je naš zaključek kar se da točen. </a:t>
            </a:r>
            <a:r>
              <a:rPr lang="sl-SI" dirty="0" smtClean="0"/>
              <a:t>Raziskovalci </a:t>
            </a:r>
            <a:r>
              <a:rPr lang="sl-SI" dirty="0"/>
              <a:t>v okviru projekta LIFE DINALP BEAR preverjajo 20 takih odsekov pri vsakem medvedu.</a:t>
            </a:r>
          </a:p>
          <a:p>
            <a:r>
              <a:rPr lang="sl-SI" dirty="0"/>
              <a:t>Zakaj je uporabno genetsko </a:t>
            </a:r>
            <a:r>
              <a:rPr lang="sl-SI" dirty="0" smtClean="0"/>
              <a:t>označevanje? Za </a:t>
            </a:r>
            <a:r>
              <a:rPr lang="sl-SI" dirty="0"/>
              <a:t>ocenjevanje številčnosti osebkov, kot to počno v okviru projekta LIFE DINALP BEAR, za identificiranje “problematičnih” medvedov (podobno kot to počno kriminalisti pri iskanju zločincev</a:t>
            </a:r>
            <a:r>
              <a:rPr lang="sl-SI" dirty="0" smtClean="0"/>
              <a:t>), </a:t>
            </a:r>
            <a:r>
              <a:rPr lang="sl-SI" dirty="0"/>
              <a:t>določanje očetovstva oz. družinskega </a:t>
            </a:r>
            <a:r>
              <a:rPr lang="sl-SI" dirty="0" smtClean="0"/>
              <a:t>drevesa (sorodstvene </a:t>
            </a:r>
            <a:r>
              <a:rPr lang="sl-SI" dirty="0"/>
              <a:t>vezi), določimo delež reproduktivnih živali v populaciji, ugotavljamo kaj se je s populacijo dogajalo v </a:t>
            </a:r>
            <a:r>
              <a:rPr lang="sl-SI" dirty="0" smtClean="0"/>
              <a:t>preteklosti, …</a:t>
            </a:r>
          </a:p>
          <a:p>
            <a:endParaRPr lang="sl-SI" dirty="0"/>
          </a:p>
          <a:p>
            <a:r>
              <a:rPr lang="sl-SI" dirty="0" smtClean="0"/>
              <a:t>Primer </a:t>
            </a:r>
            <a:r>
              <a:rPr lang="sl-SI" dirty="0" err="1"/>
              <a:t>mikrosatelita</a:t>
            </a:r>
            <a:r>
              <a:rPr lang="sl-SI" dirty="0"/>
              <a:t> s ponovitvijo TC je odebeljen</a:t>
            </a:r>
            <a:r>
              <a:rPr lang="sl-SI" dirty="0" smtClean="0"/>
              <a:t>:</a:t>
            </a:r>
            <a:endParaRPr lang="sl-SI" dirty="0"/>
          </a:p>
          <a:p>
            <a:r>
              <a:rPr lang="sl-SI" dirty="0"/>
              <a:t>TTACAAA</a:t>
            </a:r>
            <a:r>
              <a:rPr lang="sl-SI" b="1" dirty="0"/>
              <a:t>TCTCTCTCTCTCTCTCTCTCTCTCTC</a:t>
            </a:r>
            <a:r>
              <a:rPr lang="sl-SI" dirty="0"/>
              <a:t>TTCCTCTCTCTCTCTCTCTCTCTCTCCCTTTCCCCCCTCCCCCTTCTCTCTTTTTTTTCCTCCTCTCCCCCTTCTT</a:t>
            </a:r>
          </a:p>
        </p:txBody>
      </p:sp>
    </p:spTree>
    <p:extLst>
      <p:ext uri="{BB962C8B-B14F-4D97-AF65-F5344CB8AC3E}">
        <p14:creationId xmlns:p14="http://schemas.microsoft.com/office/powerpoint/2010/main" val="3388272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pPr algn="just"/>
            <a:r>
              <a:rPr lang="sl-SI" dirty="0" smtClean="0"/>
              <a:t>Sklop etologija se nanaša na istoimensko poglavje v priročniku in je povzetek didaktične igre “Po medvedjih stopinjah” ter vključuje zanimivosti pri vedenju medvedov.</a:t>
            </a:r>
            <a:endParaRPr lang="sl-SI" dirty="0"/>
          </a:p>
        </p:txBody>
      </p:sp>
    </p:spTree>
    <p:extLst>
      <p:ext uri="{BB962C8B-B14F-4D97-AF65-F5344CB8AC3E}">
        <p14:creationId xmlns:p14="http://schemas.microsoft.com/office/powerpoint/2010/main" val="665252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fontScale="77500" lnSpcReduction="20000"/>
          </a:bodyPr>
          <a:lstStyle/>
          <a:p>
            <a:pPr algn="just"/>
            <a:r>
              <a:rPr lang="sl-SI" dirty="0"/>
              <a:t>Zelo pomembno je, da razumemo vedenje medvedov. Še vedno so med ljudmi prisotni razni miti, ki </a:t>
            </a:r>
            <a:r>
              <a:rPr lang="sl-SI" dirty="0" smtClean="0"/>
              <a:t>medvedje </a:t>
            </a:r>
            <a:r>
              <a:rPr lang="sl-SI" dirty="0"/>
              <a:t>vedenje pojasnjujejo napačno. Eden teh je postavljanje medveda na zadnje noge. Med ljudmi se velikokrat pojavlja razlaga, da medved s tem grozi ali se pripravlja na napad. </a:t>
            </a:r>
            <a:r>
              <a:rPr lang="sl-SI" dirty="0" smtClean="0"/>
              <a:t>Medved </a:t>
            </a:r>
            <a:r>
              <a:rPr lang="sl-SI" dirty="0"/>
              <a:t>s tovrstnim vedenjem preverja okolico. Če se želimo izogniti srečanju z medvedom v naravi, je priporočljivo, da smo glasni, saj s tem opozarjamo nase. Medvedi zelo dobro slišijo in vohajo, njihov vid pa ni ravno najboljši. Zaradi tega, je zelo pomembno, da ob srečanju medveda z mirnim glasom ogovorimo, saj nas tako lahko prepozna kot človeka. Medved se bo v tem primeru najverjetneje umaknil. Nikoli ne tečemo, odmetavamo oz. mečemo predmetov ali plezamo na drevo. Prisotna je namreč napačna </a:t>
            </a:r>
            <a:r>
              <a:rPr lang="sl-SI" dirty="0" smtClean="0"/>
              <a:t>predstava</a:t>
            </a:r>
            <a:r>
              <a:rPr lang="sl-SI" dirty="0"/>
              <a:t>, da so plezanja sposobni le medvedji mladiči. Ljudje so prepričani, da lahko medvedu ubežijo s tekom po hribu navzdol. Tudi to je ena od napačnih predstav, saj medved teče s hitrostjo do 50 km/h.  Ključno je, da medvedu sporočimo, da </a:t>
            </a:r>
            <a:r>
              <a:rPr lang="sl-SI" dirty="0" smtClean="0"/>
              <a:t>zanj ne </a:t>
            </a:r>
            <a:r>
              <a:rPr lang="sl-SI" dirty="0"/>
              <a:t>predstavljamo grožnje. </a:t>
            </a:r>
          </a:p>
          <a:p>
            <a:pPr algn="just"/>
            <a:r>
              <a:rPr lang="sl-SI" dirty="0"/>
              <a:t>V večini primerov medvedovega „napada“ na </a:t>
            </a:r>
            <a:r>
              <a:rPr lang="sl-SI" dirty="0" smtClean="0"/>
              <a:t>človeka </a:t>
            </a:r>
            <a:r>
              <a:rPr lang="sl-SI" dirty="0"/>
              <a:t>ne pride do fizičnega stika, kar imenujemo tudi lažni napad. Medved se zapodi v „vsiljivca“, se pred njim ustavi v zadnjem trenutku, lahko zarenči in s sprednjimi šapami udari ob tla in se umakne. Pri bližnjem srečanju z medvedom težko ocenimo, ali bo izvedel lažni napad. Pomembno je, da ostanemo mirni, ležemo na tla z obrnemo obraz navzdol in si z rokami zavarujemo vratni del. S podrejeno držo medvedu sporočamo, da zanj nismo nevarni. Zelo pomembno je razumeti, zakaj morajo medvedi ostati naravno plašni. Če izgubijo strah pred človekom, postanejo “problematični” (se ne izogibajo srečanju s človekom, zahajajo v naselja, povzročajo škodo v naseljih…). </a:t>
            </a:r>
          </a:p>
          <a:p>
            <a:pPr algn="just"/>
            <a:endParaRPr lang="sl-SI" dirty="0"/>
          </a:p>
          <a:p>
            <a:pPr algn="just"/>
            <a:r>
              <a:rPr lang="sl-SI" dirty="0"/>
              <a:t>Kaj medvedi počnejo večino svojega časa? Večino časa namenjajo iskanju hrane in so pri tem pravi oportunisti. To pomeni, da se prehranjujejo s hrano, ki je v naravi trenutno na voljo. Večina zaužite hrane (80 %) je rastlinskega izvora. Ker območje medveda v </a:t>
            </a:r>
            <a:r>
              <a:rPr lang="sl-SI" dirty="0" smtClean="0"/>
              <a:t>Sloveniji v večji </a:t>
            </a:r>
            <a:r>
              <a:rPr lang="sl-SI" dirty="0"/>
              <a:t>meri prekrivajo  </a:t>
            </a:r>
            <a:r>
              <a:rPr lang="sl-SI" dirty="0" smtClean="0"/>
              <a:t>bukovo-jelovi gozdovi, pojedo veliko žira. </a:t>
            </a:r>
            <a:r>
              <a:rPr lang="sl-SI" dirty="0"/>
              <a:t>Pred zimo se medvedi zelo najedo. V jesenskem času lahko medved zaužije tudi do 40 kg hrane dnevno. Ta pojav imenujemo </a:t>
            </a:r>
            <a:r>
              <a:rPr lang="sl-SI" dirty="0" err="1"/>
              <a:t>hiperfagija</a:t>
            </a:r>
            <a:r>
              <a:rPr lang="sl-SI" dirty="0"/>
              <a:t>. S tem pridobijo dovolj energije, ki jo v obliki maščobe shranijo za zimski dremež. Medved pozimi ne spi pravega zimskega spanja (</a:t>
            </a:r>
            <a:r>
              <a:rPr lang="sl-SI" dirty="0" err="1"/>
              <a:t>hiberniranje</a:t>
            </a:r>
            <a:r>
              <a:rPr lang="sl-SI" dirty="0"/>
              <a:t>), saj se njegovi življenjski procesi (telesna temperatura, dihanje, …) ne znižajo manj kot je to običajno pri vsakodnevnem spanju. Pravo zimsko spanje je prisotno na primer pri polhu. </a:t>
            </a:r>
            <a:r>
              <a:rPr lang="sl-SI" dirty="0" smtClean="0"/>
              <a:t>Medved </a:t>
            </a:r>
            <a:r>
              <a:rPr lang="sl-SI" dirty="0"/>
              <a:t>se iz zimskega </a:t>
            </a:r>
            <a:r>
              <a:rPr lang="sl-SI" dirty="0" smtClean="0"/>
              <a:t>dremeža </a:t>
            </a:r>
            <a:r>
              <a:rPr lang="sl-SI" dirty="0"/>
              <a:t>občasno prebudi, odpravi iz brloga in išče hrano. </a:t>
            </a:r>
            <a:r>
              <a:rPr lang="sl-SI" dirty="0" smtClean="0"/>
              <a:t>Obdobje zimskega dremeža pri samcih in mladih medvedih traja nekaj tednov, pri samicah z mladiči pa tudi 2–3 mesece. </a:t>
            </a:r>
            <a:endParaRPr lang="sl-SI" dirty="0"/>
          </a:p>
          <a:p>
            <a:pPr algn="just"/>
            <a:r>
              <a:rPr lang="sl-SI" dirty="0"/>
              <a:t>Čeprav medvedi občasno označujejo območje, na katerem bivajo (praskanje debel, drgnjenje ob njih), niso teritorialne živali (kot npr. volkovi). </a:t>
            </a:r>
            <a:endParaRPr lang="sl-SI" dirty="0" smtClean="0"/>
          </a:p>
          <a:p>
            <a:pPr algn="just"/>
            <a:endParaRPr lang="sl-SI" dirty="0" smtClean="0"/>
          </a:p>
          <a:p>
            <a:pPr algn="just"/>
            <a:r>
              <a:rPr lang="sl-SI" dirty="0" smtClean="0"/>
              <a:t>Video:</a:t>
            </a:r>
          </a:p>
          <a:p>
            <a:pPr algn="just"/>
            <a:r>
              <a:rPr lang="sl-SI" dirty="0">
                <a:hlinkClick r:id="rId3"/>
              </a:rPr>
              <a:t>https://www.youtube.com/watch?v=jJn7ca4x960</a:t>
            </a:r>
            <a:r>
              <a:rPr lang="sl-SI" dirty="0"/>
              <a:t> </a:t>
            </a:r>
          </a:p>
        </p:txBody>
      </p:sp>
    </p:spTree>
    <p:extLst>
      <p:ext uri="{BB962C8B-B14F-4D97-AF65-F5344CB8AC3E}">
        <p14:creationId xmlns:p14="http://schemas.microsoft.com/office/powerpoint/2010/main" val="1334842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lnSpcReduction="10000"/>
          </a:bodyPr>
          <a:lstStyle/>
          <a:p>
            <a:pPr algn="just"/>
            <a:r>
              <a:rPr lang="sl-SI" dirty="0" smtClean="0"/>
              <a:t>Januarja in februarja </a:t>
            </a:r>
            <a:r>
              <a:rPr lang="sl-SI" dirty="0"/>
              <a:t>v brlogu medvedke kotijo. V leglu sta najpogosteje 2 mladiča (lahko 1-4 mladiči). Ko se skotijo, merijo od </a:t>
            </a:r>
            <a:r>
              <a:rPr lang="sl-SI" dirty="0" smtClean="0"/>
              <a:t>20–30 cm in tehtajo 400-450 g. </a:t>
            </a:r>
            <a:r>
              <a:rPr lang="sl-SI" dirty="0"/>
              <a:t>Za mladiče skrbijo približno leto in pol. Med skrbjo za mladiče se medvedke ne parijo. Parjenje poteka navadno v času med majem in julijem. </a:t>
            </a:r>
            <a:r>
              <a:rPr lang="sl-SI" dirty="0" smtClean="0"/>
              <a:t>Za rjave medvede je značilna embrionalna </a:t>
            </a:r>
            <a:r>
              <a:rPr lang="sl-SI" dirty="0" err="1" smtClean="0"/>
              <a:t>diapavza</a:t>
            </a:r>
            <a:r>
              <a:rPr lang="sl-SI" dirty="0" smtClean="0"/>
              <a:t> (odložena implantacija). V tem času se oplojena jajčna celica razvija počasneje. Oplojena jajčna celica se v primeru, da je medvedka v dobri telesni kondiciji, decembra ugnezdi v maternico in se prične normalno razvijati. V primeru, da ji ne uspe nakopičiti dovolj maščobnih zalog lahko pride do resorpcije oziroma do propada ploda. Ko </a:t>
            </a:r>
            <a:r>
              <a:rPr lang="sl-SI" dirty="0"/>
              <a:t>se medvedka z mladiči giblje v naravi, obstaja nevarnost ob srečanju z odraslim samcem. Ta lahko mladiče pobije. </a:t>
            </a:r>
            <a:r>
              <a:rPr lang="sl-SI" dirty="0" smtClean="0"/>
              <a:t>Pojav </a:t>
            </a:r>
            <a:r>
              <a:rPr lang="sl-SI" dirty="0"/>
              <a:t>srečamo tudi pri drugih sesalcih (npr. velike mačke) in ga imenujemo </a:t>
            </a:r>
            <a:r>
              <a:rPr lang="sl-SI" dirty="0" err="1"/>
              <a:t>infanticid</a:t>
            </a:r>
            <a:r>
              <a:rPr lang="sl-SI" dirty="0"/>
              <a:t>. S tem samec želi doseči, da bi se medvedka z njim parila. Poboj mladičev namreč povzroči, da samice </a:t>
            </a:r>
            <a:r>
              <a:rPr lang="sl-SI" dirty="0" smtClean="0"/>
              <a:t>preidejo </a:t>
            </a:r>
            <a:r>
              <a:rPr lang="sl-SI" dirty="0"/>
              <a:t>v </a:t>
            </a:r>
            <a:r>
              <a:rPr lang="sl-SI" dirty="0" err="1"/>
              <a:t>estrus</a:t>
            </a:r>
            <a:r>
              <a:rPr lang="sl-SI" dirty="0"/>
              <a:t>, odrasel samec pa si na ta način zagotovi potomstvo. To nam lahko pojasni, zakaj so medvedke tako zaščitniške do svojih mladičev.</a:t>
            </a:r>
          </a:p>
          <a:p>
            <a:pPr algn="just"/>
            <a:endParaRPr lang="sl-SI" dirty="0"/>
          </a:p>
          <a:p>
            <a:pPr algn="just"/>
            <a:r>
              <a:rPr lang="sl-SI" dirty="0"/>
              <a:t>V obdobju življenja z medvedko, se morajo mladiči naučiti praktično vseh vedenj: kje in katero hrano iskati, kje se nahajajo krmišča, katerim grožnjam se izogniti…). Navadno se jih priučijo s posnemanjem medvedke (socialno učenje). V primeru, da medvedka išče lahko dostopne in s človekom povezane vire hrane v bližini naselij, bo v tem obdobju tega vedenja naučila tudi svoje mladiče</a:t>
            </a:r>
            <a:r>
              <a:rPr lang="sl-SI" dirty="0" smtClean="0"/>
              <a:t>. Delež medvedov, ki so navajeni na bližino človeka se lahko posledično iz generacije v generacijo povečuje, kar predstavlja tveganje za človeka.</a:t>
            </a:r>
            <a:endParaRPr lang="sl-SI" dirty="0"/>
          </a:p>
          <a:p>
            <a:pPr algn="just"/>
            <a:r>
              <a:rPr lang="sl-SI" dirty="0"/>
              <a:t>Na sliki (desno) lahko vidimo medvedko, ki je pripeljala svoja mladiča na krmišče. </a:t>
            </a:r>
          </a:p>
        </p:txBody>
      </p:sp>
    </p:spTree>
    <p:extLst>
      <p:ext uri="{BB962C8B-B14F-4D97-AF65-F5344CB8AC3E}">
        <p14:creationId xmlns:p14="http://schemas.microsoft.com/office/powerpoint/2010/main" val="2850081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če želite urediti slog podnaslova matrice</a:t>
            </a:r>
            <a:endParaRPr lang="sl-SI"/>
          </a:p>
        </p:txBody>
      </p:sp>
      <p:sp>
        <p:nvSpPr>
          <p:cNvPr id="4" name="Ograda datuma 3"/>
          <p:cNvSpPr>
            <a:spLocks noGrp="1"/>
          </p:cNvSpPr>
          <p:nvPr>
            <p:ph type="dt" sz="half" idx="10"/>
          </p:nvPr>
        </p:nvSpPr>
        <p:spPr/>
        <p:txBody>
          <a:bodyPr/>
          <a:lstStyle/>
          <a:p>
            <a:fld id="{7F845184-80ED-4EEE-94E2-90517B34E3EE}" type="datetimeFigureOut">
              <a:rPr lang="sl-SI" smtClean="0"/>
              <a:pPr/>
              <a:t>27. 03. 2017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784BC820-4BF6-47ED-BB07-2F284CA0C112}" type="slidenum">
              <a:rPr lang="sl-SI" smtClean="0"/>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7F845184-80ED-4EEE-94E2-90517B34E3EE}" type="datetimeFigureOut">
              <a:rPr lang="sl-SI" smtClean="0"/>
              <a:pPr/>
              <a:t>27. 03. 2017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784BC820-4BF6-47ED-BB07-2F284CA0C112}"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7F845184-80ED-4EEE-94E2-90517B34E3EE}" type="datetimeFigureOut">
              <a:rPr lang="sl-SI" smtClean="0"/>
              <a:pPr/>
              <a:t>27. 03. 2017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784BC820-4BF6-47ED-BB07-2F284CA0C112}"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7F845184-80ED-4EEE-94E2-90517B34E3EE}" type="datetimeFigureOut">
              <a:rPr lang="sl-SI" smtClean="0"/>
              <a:pPr/>
              <a:t>27. 03. 2017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784BC820-4BF6-47ED-BB07-2F284CA0C112}"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p>
            <a:fld id="{7F845184-80ED-4EEE-94E2-90517B34E3EE}" type="datetimeFigureOut">
              <a:rPr lang="sl-SI" smtClean="0"/>
              <a:pPr/>
              <a:t>27. 03. 2017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784BC820-4BF6-47ED-BB07-2F284CA0C112}" type="slidenum">
              <a:rPr lang="sl-SI" smtClean="0"/>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7F845184-80ED-4EEE-94E2-90517B34E3EE}" type="datetimeFigureOut">
              <a:rPr lang="sl-SI" smtClean="0"/>
              <a:pPr/>
              <a:t>27. 03. 2017</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784BC820-4BF6-47ED-BB07-2F284CA0C112}"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7F845184-80ED-4EEE-94E2-90517B34E3EE}" type="datetimeFigureOut">
              <a:rPr lang="sl-SI" smtClean="0"/>
              <a:pPr/>
              <a:t>27. 03. 2017</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784BC820-4BF6-47ED-BB07-2F284CA0C112}" type="slidenum">
              <a:rPr lang="sl-SI" smtClean="0"/>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2"/>
          <p:cNvSpPr>
            <a:spLocks noGrp="1"/>
          </p:cNvSpPr>
          <p:nvPr>
            <p:ph type="dt" sz="half" idx="10"/>
          </p:nvPr>
        </p:nvSpPr>
        <p:spPr/>
        <p:txBody>
          <a:bodyPr/>
          <a:lstStyle/>
          <a:p>
            <a:fld id="{7F845184-80ED-4EEE-94E2-90517B34E3EE}" type="datetimeFigureOut">
              <a:rPr lang="sl-SI" smtClean="0"/>
              <a:pPr/>
              <a:t>27. 03. 2017</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784BC820-4BF6-47ED-BB07-2F284CA0C112}"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7F845184-80ED-4EEE-94E2-90517B34E3EE}" type="datetimeFigureOut">
              <a:rPr lang="sl-SI" smtClean="0"/>
              <a:pPr/>
              <a:t>27. 03. 2017</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784BC820-4BF6-47ED-BB07-2F284CA0C112}"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7F845184-80ED-4EEE-94E2-90517B34E3EE}" type="datetimeFigureOut">
              <a:rPr lang="sl-SI" smtClean="0"/>
              <a:pPr/>
              <a:t>27. 03. 2017</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784BC820-4BF6-47ED-BB07-2F284CA0C112}" type="slidenum">
              <a:rPr lang="sl-SI" smtClean="0"/>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7F845184-80ED-4EEE-94E2-90517B34E3EE}" type="datetimeFigureOut">
              <a:rPr lang="sl-SI" smtClean="0"/>
              <a:pPr/>
              <a:t>27. 03. 2017</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784BC820-4BF6-47ED-BB07-2F284CA0C112}" type="slidenum">
              <a:rPr lang="sl-SI" smtClean="0"/>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845184-80ED-4EEE-94E2-90517B34E3EE}" type="datetimeFigureOut">
              <a:rPr lang="sl-SI" smtClean="0"/>
              <a:pPr/>
              <a:t>27. 03. 2017</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4BC820-4BF6-47ED-BB07-2F284CA0C112}" type="slidenum">
              <a:rPr lang="sl-SI" smtClean="0"/>
              <a:pPr/>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7.jpeg"/><Relationship Id="rId9" Type="http://schemas.microsoft.com/office/2007/relationships/diagramDrawing" Target="../diagrams/drawing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8" Type="http://schemas.openxmlformats.org/officeDocument/2006/relationships/hyperlink" Target="https://www.youtube.com/watch?v=wGZI2sonsSc" TargetMode="External"/><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10" Type="http://schemas.openxmlformats.org/officeDocument/2006/relationships/hyperlink" Target="https://www.youtube.com/watch?v=6qVG57MLslw" TargetMode="External"/><Relationship Id="rId4" Type="http://schemas.openxmlformats.org/officeDocument/2006/relationships/image" Target="../media/image24.jpeg"/><Relationship Id="rId9"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dinalpbear.eu/prispevek-na-radiu-val-202-zivali-na-cesti-prof-dr-bostjan-pokorny/"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dinalpbear.eu/video-nadzor-spremljanja-medvedov-pri-prehajanju-cest/" TargetMode="External"/><Relationship Id="rId3" Type="http://schemas.openxmlformats.org/officeDocument/2006/relationships/image" Target="../media/image1.png"/><Relationship Id="rId7"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1.png"/><Relationship Id="rId7"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s://www.youtube.com/watch?time_continue=4&amp;v=IhkSDqM2SuU"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youtube.com/watch?v=jJn7ca4x960" TargetMode="Externa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469776" y="1556792"/>
            <a:ext cx="3886200" cy="1470025"/>
          </a:xfrm>
        </p:spPr>
        <p:txBody>
          <a:bodyPr/>
          <a:lstStyle/>
          <a:p>
            <a:r>
              <a:rPr lang="sl-SI" dirty="0" smtClean="0"/>
              <a:t>Rjavi medved </a:t>
            </a:r>
            <a:br>
              <a:rPr lang="sl-SI" dirty="0" smtClean="0"/>
            </a:br>
            <a:r>
              <a:rPr lang="sl-SI" dirty="0" smtClean="0"/>
              <a:t>(</a:t>
            </a:r>
            <a:r>
              <a:rPr lang="sl-SI" i="1" dirty="0" err="1" smtClean="0"/>
              <a:t>Ursus</a:t>
            </a:r>
            <a:r>
              <a:rPr lang="sl-SI" i="1" dirty="0" smtClean="0"/>
              <a:t> </a:t>
            </a:r>
            <a:r>
              <a:rPr lang="sl-SI" i="1" dirty="0" err="1" smtClean="0"/>
              <a:t>arctos</a:t>
            </a:r>
            <a:r>
              <a:rPr lang="sl-SI" dirty="0" smtClean="0"/>
              <a:t>)</a:t>
            </a:r>
            <a:endParaRPr lang="sl-SI" dirty="0"/>
          </a:p>
        </p:txBody>
      </p:sp>
      <p:sp>
        <p:nvSpPr>
          <p:cNvPr id="3" name="Podnaslov 2"/>
          <p:cNvSpPr>
            <a:spLocks noGrp="1"/>
          </p:cNvSpPr>
          <p:nvPr>
            <p:ph type="subTitle" idx="1"/>
          </p:nvPr>
        </p:nvSpPr>
        <p:spPr>
          <a:xfrm>
            <a:off x="467544" y="4365104"/>
            <a:ext cx="8208912" cy="2232248"/>
          </a:xfrm>
        </p:spPr>
        <p:txBody>
          <a:bodyPr>
            <a:normAutofit/>
          </a:bodyPr>
          <a:lstStyle/>
          <a:p>
            <a:r>
              <a:rPr lang="sl-SI" sz="2000" b="1" dirty="0" smtClean="0"/>
              <a:t>Projekt LIFE DINALP BEAR (Celovito upravljanje in varstvo rjavega medveda v Severnih Dinaridih in Alpah):</a:t>
            </a:r>
          </a:p>
          <a:p>
            <a:pPr>
              <a:buFont typeface="Wingdings" pitchFamily="2" charset="2"/>
              <a:buChar char="ü"/>
            </a:pPr>
            <a:r>
              <a:rPr lang="sl-SI" sz="2000" dirty="0" smtClean="0"/>
              <a:t>TRAJANJE: </a:t>
            </a:r>
            <a:r>
              <a:rPr lang="nl-NL" sz="2000" dirty="0" smtClean="0"/>
              <a:t>1. julij 2014 - 30. junij 2019</a:t>
            </a:r>
            <a:endParaRPr lang="sl-SI" sz="2000" dirty="0" smtClean="0"/>
          </a:p>
          <a:p>
            <a:pPr>
              <a:buFont typeface="Wingdings" pitchFamily="2" charset="2"/>
              <a:buChar char="ü"/>
            </a:pPr>
            <a:r>
              <a:rPr lang="sl-SI" sz="2000" dirty="0" smtClean="0"/>
              <a:t>SODELUJOČE DRŽAVE: Slovenija, Hrvaška, Italija in Avstrija</a:t>
            </a:r>
          </a:p>
          <a:p>
            <a:pPr>
              <a:buFont typeface="Wingdings" pitchFamily="2" charset="2"/>
              <a:buChar char="ü"/>
            </a:pPr>
            <a:r>
              <a:rPr lang="sl-SI" sz="2000" dirty="0" smtClean="0"/>
              <a:t>CILJ: Spodbujamo sobivanje - proučevanje konfliktov med človekom in medvedom</a:t>
            </a:r>
            <a:endParaRPr lang="sl-SI" dirty="0" smtClean="0"/>
          </a:p>
          <a:p>
            <a:endParaRPr lang="nl-NL" b="1" dirty="0" smtClean="0"/>
          </a:p>
          <a:p>
            <a:endParaRPr lang="sl-SI" dirty="0"/>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188640"/>
            <a:ext cx="3096344" cy="814827"/>
          </a:xfrm>
          <a:prstGeom prst="rect">
            <a:avLst/>
          </a:prstGeom>
          <a:noFill/>
          <a:ln w="9525">
            <a:noFill/>
            <a:miter lim="800000"/>
            <a:headEnd/>
            <a:tailEnd/>
          </a:ln>
        </p:spPr>
      </p:pic>
      <p:pic>
        <p:nvPicPr>
          <p:cNvPr id="5" name="Shape 25" descr="C:\Users\iztokt.BF1\Desktop\IMG_3702_1.JP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141390" y="648072"/>
            <a:ext cx="4895106" cy="3212976"/>
          </a:xfrm>
          <a:prstGeom prst="ellipse">
            <a:avLst/>
          </a:prstGeom>
          <a:ln>
            <a:noFill/>
          </a:ln>
          <a:effectLst>
            <a:softEdge rad="112500"/>
          </a:effectLst>
        </p:spPr>
      </p:pic>
      <p:sp>
        <p:nvSpPr>
          <p:cNvPr id="6" name="PoljeZBesedilom 5"/>
          <p:cNvSpPr txBox="1"/>
          <p:nvPr/>
        </p:nvSpPr>
        <p:spPr>
          <a:xfrm>
            <a:off x="7668344" y="1412776"/>
            <a:ext cx="1619672" cy="523220"/>
          </a:xfrm>
          <a:prstGeom prst="rect">
            <a:avLst/>
          </a:prstGeom>
          <a:noFill/>
        </p:spPr>
        <p:txBody>
          <a:bodyPr wrap="square" rtlCol="0">
            <a:spAutoFit/>
          </a:bodyPr>
          <a:lstStyle/>
          <a:p>
            <a:r>
              <a:rPr lang="sl-SI" sz="1400" dirty="0" smtClean="0">
                <a:solidFill>
                  <a:schemeClr val="bg1"/>
                </a:solidFill>
              </a:rPr>
              <a:t>Foto: </a:t>
            </a:r>
          </a:p>
          <a:p>
            <a:r>
              <a:rPr lang="sl-SI" sz="1400" dirty="0" smtClean="0">
                <a:solidFill>
                  <a:schemeClr val="bg1"/>
                </a:solidFill>
              </a:rPr>
              <a:t>Iztok Tomažič</a:t>
            </a:r>
            <a:endParaRPr lang="sl-SI" sz="14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188640"/>
            <a:ext cx="3096344" cy="814827"/>
          </a:xfrm>
          <a:prstGeom prst="rect">
            <a:avLst/>
          </a:prstGeom>
          <a:noFill/>
          <a:ln w="9525">
            <a:noFill/>
            <a:miter lim="800000"/>
            <a:headEnd/>
            <a:tailEnd/>
          </a:ln>
        </p:spPr>
      </p:pic>
      <p:pic>
        <p:nvPicPr>
          <p:cNvPr id="13313" name="Picture 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11960" y="-1"/>
            <a:ext cx="4614990" cy="6858001"/>
          </a:xfrm>
          <a:prstGeom prst="rect">
            <a:avLst/>
          </a:prstGeom>
          <a:noFill/>
          <a:ln w="9525">
            <a:noFill/>
            <a:miter lim="800000"/>
            <a:headEnd/>
            <a:tailEnd/>
          </a:ln>
        </p:spPr>
      </p:pic>
      <p:sp>
        <p:nvSpPr>
          <p:cNvPr id="5" name="Pravokotnik 4"/>
          <p:cNvSpPr/>
          <p:nvPr/>
        </p:nvSpPr>
        <p:spPr>
          <a:xfrm rot="16200000">
            <a:off x="5505049" y="3198168"/>
            <a:ext cx="6858000" cy="461665"/>
          </a:xfrm>
          <a:prstGeom prst="rect">
            <a:avLst/>
          </a:prstGeom>
        </p:spPr>
        <p:txBody>
          <a:bodyPr wrap="square">
            <a:spAutoFit/>
          </a:bodyPr>
          <a:lstStyle/>
          <a:p>
            <a:r>
              <a:rPr lang="sl-SI" sz="1200" i="1" dirty="0" smtClean="0"/>
              <a:t>Vir slike: </a:t>
            </a:r>
            <a:r>
              <a:rPr lang="en-US" sz="1200" i="1" dirty="0" err="1" smtClean="0"/>
              <a:t>Deecke</a:t>
            </a:r>
            <a:r>
              <a:rPr lang="en-US" sz="1200" i="1" dirty="0" smtClean="0"/>
              <a:t>, Volker B. (2012) Tool-use in the brown bear (</a:t>
            </a:r>
            <a:r>
              <a:rPr lang="en-US" sz="1200" i="1" dirty="0" err="1" smtClean="0"/>
              <a:t>Ursus</a:t>
            </a:r>
            <a:r>
              <a:rPr lang="en-US" sz="1200" i="1" dirty="0" smtClean="0"/>
              <a:t> </a:t>
            </a:r>
            <a:r>
              <a:rPr lang="en-US" sz="1200" i="1" dirty="0" err="1" smtClean="0"/>
              <a:t>arctos</a:t>
            </a:r>
            <a:r>
              <a:rPr lang="en-US" sz="1200" i="1" dirty="0" smtClean="0"/>
              <a:t>). </a:t>
            </a:r>
            <a:endParaRPr lang="sl-SI" sz="1200" i="1" dirty="0" smtClean="0"/>
          </a:p>
          <a:p>
            <a:r>
              <a:rPr lang="en-US" sz="1200" i="1" dirty="0" smtClean="0"/>
              <a:t>Animal </a:t>
            </a:r>
            <a:r>
              <a:rPr lang="sl-SI" sz="1200" i="1" dirty="0" smtClean="0"/>
              <a:t> </a:t>
            </a:r>
            <a:r>
              <a:rPr lang="en-US" sz="1200" i="1" dirty="0" smtClean="0"/>
              <a:t>Cognition, 15 (4). pp. 725-730. </a:t>
            </a:r>
            <a:endParaRPr lang="en-US" i="1" dirty="0"/>
          </a:p>
        </p:txBody>
      </p:sp>
      <p:sp>
        <p:nvSpPr>
          <p:cNvPr id="6" name="PoljeZBesedilom 5"/>
          <p:cNvSpPr txBox="1"/>
          <p:nvPr/>
        </p:nvSpPr>
        <p:spPr>
          <a:xfrm>
            <a:off x="611560" y="1556792"/>
            <a:ext cx="3024336"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sl-SI" b="1" dirty="0" smtClean="0"/>
              <a:t>ZANIMIVOST</a:t>
            </a:r>
          </a:p>
          <a:p>
            <a:pPr algn="ctr"/>
            <a:endParaRPr lang="sl-SI" dirty="0" smtClean="0"/>
          </a:p>
          <a:p>
            <a:pPr algn="ctr"/>
            <a:r>
              <a:rPr lang="sl-SI" u="sng" dirty="0" smtClean="0"/>
              <a:t>Primer:</a:t>
            </a:r>
            <a:r>
              <a:rPr lang="sl-SI" dirty="0" smtClean="0"/>
              <a:t> uporaba orodja (kamen z raki vitičnjaki) za čiščenje kožuha pri prostoživečem rjavem medvedu na Aljaski.</a:t>
            </a:r>
            <a:endParaRPr lang="sl-SI" dirty="0"/>
          </a:p>
        </p:txBody>
      </p:sp>
      <p:sp>
        <p:nvSpPr>
          <p:cNvPr id="7" name="PoljeZBesedilom 6"/>
          <p:cNvSpPr txBox="1"/>
          <p:nvPr/>
        </p:nvSpPr>
        <p:spPr>
          <a:xfrm rot="20665263">
            <a:off x="96557" y="4748725"/>
            <a:ext cx="4104456" cy="1280517"/>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sl-SI" b="1" dirty="0" smtClean="0"/>
          </a:p>
          <a:p>
            <a:pPr algn="ctr"/>
            <a:r>
              <a:rPr lang="sl-SI" b="1" dirty="0" smtClean="0"/>
              <a:t>Zelo inteligentni!</a:t>
            </a:r>
          </a:p>
          <a:p>
            <a:endParaRPr lang="sl-SI"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188640"/>
            <a:ext cx="3096344" cy="814827"/>
          </a:xfrm>
          <a:prstGeom prst="rect">
            <a:avLst/>
          </a:prstGeom>
          <a:noFill/>
          <a:ln w="9525">
            <a:noFill/>
            <a:miter lim="800000"/>
            <a:headEnd/>
            <a:tailEnd/>
          </a:ln>
        </p:spPr>
      </p:pic>
      <p:pic>
        <p:nvPicPr>
          <p:cNvPr id="14338" name="Picture 2" descr="F:\DINALP BEAR\PRIROČNIK MEDO\slike Tušek\WP_20161001_10_57_02_Pro_LI.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4157" y="3573016"/>
            <a:ext cx="5783987" cy="3168352"/>
          </a:xfrm>
          <a:prstGeom prst="rect">
            <a:avLst/>
          </a:prstGeom>
          <a:ln>
            <a:noFill/>
          </a:ln>
          <a:effectLst>
            <a:softEdge rad="112500"/>
          </a:effectLst>
        </p:spPr>
      </p:pic>
      <p:pic>
        <p:nvPicPr>
          <p:cNvPr id="14337" name="Picture 1" descr="F:\DINALP BEAR\PRIROČNIK MEDO\slike Tušek\WP_20161001_11_04_39_Pro_LI.jpg"/>
          <p:cNvPicPr>
            <a:picLocks noChangeAspect="1" noChangeArrowheads="1"/>
          </p:cNvPicPr>
          <p:nvPr/>
        </p:nvPicPr>
        <p:blipFill>
          <a:blip r:embed="rId5" cstate="screen">
            <a:extLst>
              <a:ext uri="{28A0092B-C50C-407E-A947-70E740481C1C}">
                <a14:useLocalDpi xmlns:a14="http://schemas.microsoft.com/office/drawing/2010/main"/>
              </a:ext>
            </a:extLst>
          </a:blip>
          <a:srcRect l="-515"/>
          <a:stretch>
            <a:fillRect/>
          </a:stretch>
        </p:blipFill>
        <p:spPr bwMode="auto">
          <a:xfrm>
            <a:off x="5148064" y="116632"/>
            <a:ext cx="3888432" cy="5792970"/>
          </a:xfrm>
          <a:prstGeom prst="rect">
            <a:avLst/>
          </a:prstGeom>
          <a:ln>
            <a:noFill/>
          </a:ln>
          <a:effectLst>
            <a:softEdge rad="112500"/>
          </a:effectLst>
        </p:spPr>
      </p:pic>
      <p:sp>
        <p:nvSpPr>
          <p:cNvPr id="5" name="PoljeZBesedilom 4"/>
          <p:cNvSpPr txBox="1"/>
          <p:nvPr/>
        </p:nvSpPr>
        <p:spPr>
          <a:xfrm>
            <a:off x="251520" y="6309320"/>
            <a:ext cx="1584176" cy="276999"/>
          </a:xfrm>
          <a:prstGeom prst="rect">
            <a:avLst/>
          </a:prstGeom>
          <a:noFill/>
        </p:spPr>
        <p:txBody>
          <a:bodyPr wrap="square" rtlCol="0">
            <a:spAutoFit/>
          </a:bodyPr>
          <a:lstStyle/>
          <a:p>
            <a:r>
              <a:rPr lang="sl-SI" sz="1200" dirty="0" smtClean="0">
                <a:solidFill>
                  <a:schemeClr val="bg1"/>
                </a:solidFill>
              </a:rPr>
              <a:t>Foto: Vesna Oražem</a:t>
            </a:r>
            <a:endParaRPr lang="sl-SI" sz="1200" dirty="0">
              <a:solidFill>
                <a:schemeClr val="bg1"/>
              </a:solidFill>
            </a:endParaRPr>
          </a:p>
        </p:txBody>
      </p:sp>
      <p:sp>
        <p:nvSpPr>
          <p:cNvPr id="6" name="PoljeZBesedilom 5"/>
          <p:cNvSpPr txBox="1"/>
          <p:nvPr/>
        </p:nvSpPr>
        <p:spPr>
          <a:xfrm>
            <a:off x="5292080" y="5445224"/>
            <a:ext cx="1584176" cy="276999"/>
          </a:xfrm>
          <a:prstGeom prst="rect">
            <a:avLst/>
          </a:prstGeom>
          <a:noFill/>
        </p:spPr>
        <p:txBody>
          <a:bodyPr wrap="square" rtlCol="0">
            <a:spAutoFit/>
          </a:bodyPr>
          <a:lstStyle/>
          <a:p>
            <a:r>
              <a:rPr lang="sl-SI" sz="1200" dirty="0" smtClean="0">
                <a:solidFill>
                  <a:schemeClr val="bg1"/>
                </a:solidFill>
              </a:rPr>
              <a:t>Foto: Vesna Oražem</a:t>
            </a:r>
            <a:endParaRPr lang="sl-SI" sz="1200" dirty="0">
              <a:solidFill>
                <a:schemeClr val="bg1"/>
              </a:solidFill>
            </a:endParaRPr>
          </a:p>
        </p:txBody>
      </p:sp>
      <p:sp>
        <p:nvSpPr>
          <p:cNvPr id="7" name="PoljeZBesedilom 6"/>
          <p:cNvSpPr txBox="1"/>
          <p:nvPr/>
        </p:nvSpPr>
        <p:spPr>
          <a:xfrm rot="21256146">
            <a:off x="998230" y="1223644"/>
            <a:ext cx="3816424"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l-SI" b="1" dirty="0" smtClean="0"/>
              <a:t>MEDVEDI V UJETNIŠTVU: </a:t>
            </a:r>
          </a:p>
          <a:p>
            <a:r>
              <a:rPr lang="sl-SI" dirty="0" smtClean="0"/>
              <a:t>netipična vedenja – pomanjkanje prostora, razgleda, dela.</a:t>
            </a:r>
          </a:p>
          <a:p>
            <a:endParaRPr lang="sl-SI" dirty="0" smtClean="0"/>
          </a:p>
          <a:p>
            <a:r>
              <a:rPr lang="sl-SI" dirty="0" smtClean="0"/>
              <a:t>Izboljšanje bivanja – “ENRICHMENT” (igrala, skrivanje hrane, …).</a:t>
            </a:r>
            <a:endParaRPr lang="sl-SI"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188640"/>
            <a:ext cx="3096344" cy="814827"/>
          </a:xfrm>
          <a:prstGeom prst="rect">
            <a:avLst/>
          </a:prstGeom>
          <a:noFill/>
          <a:ln w="9525">
            <a:noFill/>
            <a:miter lim="800000"/>
            <a:headEnd/>
            <a:tailEnd/>
          </a:ln>
        </p:spPr>
      </p:pic>
      <p:sp>
        <p:nvSpPr>
          <p:cNvPr id="3" name="PoljeZBesedilom 2"/>
          <p:cNvSpPr txBox="1"/>
          <p:nvPr/>
        </p:nvSpPr>
        <p:spPr>
          <a:xfrm>
            <a:off x="1259632" y="2132856"/>
            <a:ext cx="6840760" cy="273921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sl-SI" sz="4400" dirty="0" smtClean="0"/>
              <a:t>SKLOP:</a:t>
            </a:r>
          </a:p>
          <a:p>
            <a:pPr algn="ctr"/>
            <a:r>
              <a:rPr lang="sl-SI" sz="3200" dirty="0" smtClean="0"/>
              <a:t>INTERDISCIPLINARNI PRISTOP PRI OHRANJANJU IN UPRAVLJANJU Z MEDVEDI</a:t>
            </a:r>
            <a:br>
              <a:rPr lang="sl-SI" sz="3200" dirty="0" smtClean="0"/>
            </a:br>
            <a:r>
              <a:rPr lang="sl-SI" sz="3200" dirty="0" smtClean="0"/>
              <a:t>Predavanje: “Rjavi medved v Sloveniji” </a:t>
            </a:r>
            <a:endParaRPr lang="sl-SI"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188640"/>
            <a:ext cx="3096344" cy="814827"/>
          </a:xfrm>
          <a:prstGeom prst="rect">
            <a:avLst/>
          </a:prstGeom>
          <a:noFill/>
          <a:ln w="9525">
            <a:noFill/>
            <a:miter lim="800000"/>
            <a:headEnd/>
            <a:tailEnd/>
          </a:ln>
        </p:spPr>
      </p:pic>
      <p:sp>
        <p:nvSpPr>
          <p:cNvPr id="5" name="Pravokotnik 4"/>
          <p:cNvSpPr/>
          <p:nvPr/>
        </p:nvSpPr>
        <p:spPr>
          <a:xfrm>
            <a:off x="3851920" y="3447578"/>
            <a:ext cx="5040560" cy="307776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411162" lvl="0" indent="-347662">
              <a:buClr>
                <a:srgbClr val="385723"/>
              </a:buClr>
              <a:buSzPct val="100000"/>
            </a:pPr>
            <a:r>
              <a:rPr lang="sl-SI" b="1" dirty="0" smtClean="0">
                <a:solidFill>
                  <a:schemeClr val="dk1"/>
                </a:solidFill>
                <a:ea typeface="Calibri"/>
                <a:cs typeface="Calibri"/>
                <a:sym typeface="Calibri"/>
              </a:rPr>
              <a:t>FIZIČNE ZNAČILNOSTI:</a:t>
            </a:r>
          </a:p>
          <a:p>
            <a:pPr marL="411162" indent="-347662">
              <a:buClr>
                <a:srgbClr val="385723"/>
              </a:buClr>
              <a:buSzPct val="100000"/>
              <a:buFont typeface="Wingdings" pitchFamily="2" charset="2"/>
              <a:buChar char="ü"/>
            </a:pPr>
            <a:r>
              <a:rPr lang="sl-SI" sz="1600" b="1" dirty="0" smtClean="0">
                <a:ea typeface="Calibri"/>
                <a:cs typeface="Calibri"/>
                <a:sym typeface="Calibri"/>
              </a:rPr>
              <a:t>ž</a:t>
            </a:r>
            <a:r>
              <a:rPr lang="en-US" sz="1600" b="1" dirty="0" err="1" smtClean="0">
                <a:ea typeface="Calibri"/>
                <a:cs typeface="Calibri"/>
                <a:sym typeface="Calibri"/>
              </a:rPr>
              <a:t>ivljenjska</a:t>
            </a:r>
            <a:r>
              <a:rPr lang="en-US" sz="1600" b="1" dirty="0" smtClean="0">
                <a:ea typeface="Calibri"/>
                <a:cs typeface="Calibri"/>
                <a:sym typeface="Calibri"/>
              </a:rPr>
              <a:t> </a:t>
            </a:r>
            <a:r>
              <a:rPr lang="en-US" sz="1600" b="1" dirty="0" err="1" smtClean="0">
                <a:ea typeface="Calibri"/>
                <a:cs typeface="Calibri"/>
                <a:sym typeface="Calibri"/>
              </a:rPr>
              <a:t>doba</a:t>
            </a:r>
            <a:r>
              <a:rPr lang="sl-SI" sz="1600" b="1" dirty="0" smtClean="0">
                <a:ea typeface="Calibri"/>
                <a:cs typeface="Calibri"/>
                <a:sym typeface="Calibri"/>
              </a:rPr>
              <a:t>:</a:t>
            </a:r>
            <a:r>
              <a:rPr lang="en-US" sz="1600" b="1" dirty="0" smtClean="0">
                <a:ea typeface="Calibri"/>
                <a:cs typeface="Calibri"/>
                <a:sym typeface="Calibri"/>
              </a:rPr>
              <a:t> </a:t>
            </a:r>
            <a:r>
              <a:rPr lang="sl-SI" sz="1600" dirty="0" smtClean="0">
                <a:ea typeface="Calibri"/>
                <a:cs typeface="Calibri"/>
                <a:sym typeface="Calibri"/>
              </a:rPr>
              <a:t>do 25 let v naravi (do 40 let v ujetništvu),</a:t>
            </a:r>
          </a:p>
          <a:p>
            <a:pPr marL="411162" indent="-347662">
              <a:buClr>
                <a:srgbClr val="385723"/>
              </a:buClr>
              <a:buSzPct val="100000"/>
              <a:buFont typeface="Wingdings" pitchFamily="2" charset="2"/>
              <a:buChar char="ü"/>
            </a:pPr>
            <a:r>
              <a:rPr lang="sl-SI" sz="1600" b="1" dirty="0" smtClean="0">
                <a:ea typeface="Calibri"/>
                <a:cs typeface="Calibri"/>
                <a:sym typeface="Calibri"/>
              </a:rPr>
              <a:t>t</a:t>
            </a:r>
            <a:r>
              <a:rPr lang="en-US" sz="1600" b="1" dirty="0" err="1" smtClean="0">
                <a:ea typeface="Calibri"/>
                <a:cs typeface="Calibri"/>
                <a:sym typeface="Calibri"/>
              </a:rPr>
              <a:t>eža</a:t>
            </a:r>
            <a:r>
              <a:rPr lang="sl-SI" sz="1600" b="1" dirty="0" smtClean="0">
                <a:ea typeface="Calibri"/>
                <a:cs typeface="Calibri"/>
                <a:sym typeface="Calibri"/>
              </a:rPr>
              <a:t>: </a:t>
            </a:r>
            <a:r>
              <a:rPr lang="sl-SI" sz="1600" dirty="0" smtClean="0">
                <a:ea typeface="Calibri"/>
                <a:cs typeface="Calibri"/>
                <a:sym typeface="Calibri"/>
              </a:rPr>
              <a:t>samice </a:t>
            </a:r>
            <a:r>
              <a:rPr lang="sl-SI" sz="1600" dirty="0" smtClean="0">
                <a:latin typeface="Arial"/>
              </a:rPr>
              <a:t>85 -160 kg, samci 130-260 kg (do 350 kg),</a:t>
            </a:r>
          </a:p>
          <a:p>
            <a:pPr marL="411162" indent="-347662">
              <a:buClr>
                <a:srgbClr val="385723"/>
              </a:buClr>
              <a:buSzPct val="100000"/>
              <a:buFont typeface="Wingdings" pitchFamily="2" charset="2"/>
              <a:buChar char="ü"/>
            </a:pPr>
            <a:r>
              <a:rPr lang="sl-SI" sz="1600" b="1" dirty="0" smtClean="0">
                <a:ea typeface="Calibri"/>
                <a:cs typeface="Calibri"/>
                <a:sym typeface="Calibri"/>
              </a:rPr>
              <a:t>d</a:t>
            </a:r>
            <a:r>
              <a:rPr lang="en-US" sz="1600" b="1" dirty="0" err="1" smtClean="0">
                <a:solidFill>
                  <a:schemeClr val="dk1"/>
                </a:solidFill>
                <a:ea typeface="Calibri"/>
                <a:cs typeface="Calibri"/>
                <a:sym typeface="Calibri"/>
              </a:rPr>
              <a:t>ol</a:t>
            </a:r>
            <a:r>
              <a:rPr lang="sl-SI" sz="1600" b="1" dirty="0" err="1" smtClean="0">
                <a:solidFill>
                  <a:schemeClr val="dk1"/>
                </a:solidFill>
                <a:ea typeface="Calibri"/>
                <a:cs typeface="Calibri"/>
                <a:sym typeface="Calibri"/>
              </a:rPr>
              <a:t>žina</a:t>
            </a:r>
            <a:r>
              <a:rPr lang="sl-SI" sz="1600" b="1" dirty="0" smtClean="0">
                <a:solidFill>
                  <a:schemeClr val="dk1"/>
                </a:solidFill>
                <a:ea typeface="Calibri"/>
                <a:cs typeface="Calibri"/>
                <a:sym typeface="Calibri"/>
              </a:rPr>
              <a:t>:</a:t>
            </a:r>
            <a:r>
              <a:rPr lang="en-US" sz="1600" b="1" dirty="0" smtClean="0">
                <a:solidFill>
                  <a:schemeClr val="dk1"/>
                </a:solidFill>
                <a:ea typeface="Calibri"/>
                <a:cs typeface="Calibri"/>
                <a:sym typeface="Calibri"/>
              </a:rPr>
              <a:t> </a:t>
            </a:r>
            <a:r>
              <a:rPr lang="sl-SI" sz="1600" dirty="0" smtClean="0">
                <a:solidFill>
                  <a:schemeClr val="dk1"/>
                </a:solidFill>
                <a:ea typeface="Calibri"/>
                <a:cs typeface="Calibri"/>
                <a:sym typeface="Calibri"/>
              </a:rPr>
              <a:t>samice</a:t>
            </a:r>
            <a:r>
              <a:rPr lang="sl-SI" sz="1600" b="1" dirty="0" smtClean="0">
                <a:solidFill>
                  <a:schemeClr val="dk1"/>
                </a:solidFill>
                <a:ea typeface="Calibri"/>
                <a:cs typeface="Calibri"/>
                <a:sym typeface="Calibri"/>
              </a:rPr>
              <a:t> </a:t>
            </a:r>
            <a:r>
              <a:rPr lang="it-IT" sz="1600" dirty="0" smtClean="0"/>
              <a:t>150 cm</a:t>
            </a:r>
            <a:r>
              <a:rPr lang="sl-SI" sz="1600" dirty="0" smtClean="0"/>
              <a:t>, samci 180 cm,</a:t>
            </a:r>
            <a:r>
              <a:rPr lang="it-IT" sz="1600" dirty="0" smtClean="0"/>
              <a:t> </a:t>
            </a:r>
            <a:endParaRPr lang="sl-SI" sz="1600" dirty="0" smtClean="0">
              <a:solidFill>
                <a:schemeClr val="dk1"/>
              </a:solidFill>
              <a:ea typeface="Calibri"/>
              <a:cs typeface="Calibri"/>
              <a:sym typeface="Calibri"/>
            </a:endParaRPr>
          </a:p>
          <a:p>
            <a:pPr marL="411162" lvl="0" indent="-347662">
              <a:buClr>
                <a:srgbClr val="385723"/>
              </a:buClr>
              <a:buSzPct val="100000"/>
              <a:buFont typeface="Wingdings" pitchFamily="2" charset="2"/>
              <a:buChar char="ü"/>
            </a:pPr>
            <a:r>
              <a:rPr lang="sl-SI" sz="1600" b="1" dirty="0" smtClean="0">
                <a:ea typeface="Calibri"/>
                <a:cs typeface="Calibri"/>
                <a:sym typeface="Calibri"/>
              </a:rPr>
              <a:t>v</a:t>
            </a:r>
            <a:r>
              <a:rPr lang="en-US" sz="1600" b="1" dirty="0" err="1" smtClean="0">
                <a:solidFill>
                  <a:schemeClr val="dk1"/>
                </a:solidFill>
                <a:ea typeface="Calibri"/>
                <a:cs typeface="Calibri"/>
                <a:sym typeface="Calibri"/>
              </a:rPr>
              <a:t>i</a:t>
            </a:r>
            <a:r>
              <a:rPr lang="sl-SI" sz="1600" b="1" dirty="0" err="1" smtClean="0">
                <a:solidFill>
                  <a:schemeClr val="dk1"/>
                </a:solidFill>
                <a:ea typeface="Calibri"/>
                <a:cs typeface="Calibri"/>
                <a:sym typeface="Calibri"/>
              </a:rPr>
              <a:t>šina</a:t>
            </a:r>
            <a:r>
              <a:rPr lang="sl-SI" sz="1600" b="1" dirty="0" smtClean="0">
                <a:solidFill>
                  <a:schemeClr val="dk1"/>
                </a:solidFill>
                <a:ea typeface="Calibri"/>
                <a:cs typeface="Calibri"/>
                <a:sym typeface="Calibri"/>
              </a:rPr>
              <a:t>: </a:t>
            </a:r>
            <a:r>
              <a:rPr lang="sl-SI" sz="1600" dirty="0" smtClean="0">
                <a:solidFill>
                  <a:schemeClr val="dk1"/>
                </a:solidFill>
                <a:ea typeface="Calibri"/>
                <a:cs typeface="Calibri"/>
                <a:sym typeface="Calibri"/>
              </a:rPr>
              <a:t>samice 70 cm, samci 85 cm,</a:t>
            </a:r>
          </a:p>
          <a:p>
            <a:pPr marL="411162" lvl="0" indent="-347662">
              <a:buClr>
                <a:srgbClr val="385723"/>
              </a:buClr>
              <a:buSzPct val="100000"/>
              <a:buFont typeface="Wingdings" pitchFamily="2" charset="2"/>
              <a:buChar char="ü"/>
            </a:pPr>
            <a:r>
              <a:rPr lang="sl-SI" sz="1600" b="1" dirty="0" smtClean="0">
                <a:ea typeface="Calibri"/>
                <a:cs typeface="Calibri"/>
                <a:sym typeface="Calibri"/>
              </a:rPr>
              <a:t>r</a:t>
            </a:r>
            <a:r>
              <a:rPr lang="en-US" sz="1600" b="1" dirty="0" err="1" smtClean="0">
                <a:solidFill>
                  <a:schemeClr val="dk1"/>
                </a:solidFill>
                <a:ea typeface="Calibri"/>
                <a:cs typeface="Calibri"/>
                <a:sym typeface="Calibri"/>
              </a:rPr>
              <a:t>ep</a:t>
            </a:r>
            <a:r>
              <a:rPr lang="en-US" sz="1600" b="1" dirty="0" smtClean="0">
                <a:solidFill>
                  <a:schemeClr val="dk1"/>
                </a:solidFill>
                <a:ea typeface="Calibri"/>
                <a:cs typeface="Calibri"/>
                <a:sym typeface="Calibri"/>
              </a:rPr>
              <a:t> </a:t>
            </a:r>
            <a:r>
              <a:rPr lang="en-US" sz="1600" dirty="0" err="1" smtClean="0">
                <a:solidFill>
                  <a:schemeClr val="dk1"/>
                </a:solidFill>
                <a:ea typeface="Calibri"/>
                <a:cs typeface="Calibri"/>
                <a:sym typeface="Calibri"/>
              </a:rPr>
              <a:t>kratek</a:t>
            </a:r>
            <a:r>
              <a:rPr lang="sl-SI" sz="1600" dirty="0" smtClean="0">
                <a:ea typeface="Calibri"/>
                <a:cs typeface="Calibri"/>
                <a:sym typeface="Calibri"/>
              </a:rPr>
              <a:t>: </a:t>
            </a:r>
            <a:r>
              <a:rPr lang="sl-SI" sz="1600" dirty="0" smtClean="0">
                <a:solidFill>
                  <a:schemeClr val="dk1"/>
                </a:solidFill>
                <a:ea typeface="Calibri"/>
                <a:cs typeface="Calibri"/>
                <a:sym typeface="Calibri"/>
              </a:rPr>
              <a:t>dolžina </a:t>
            </a:r>
            <a:r>
              <a:rPr lang="en-US" sz="1600" dirty="0" smtClean="0">
                <a:solidFill>
                  <a:schemeClr val="dk1"/>
                </a:solidFill>
                <a:ea typeface="Calibri"/>
                <a:cs typeface="Calibri"/>
                <a:sym typeface="Calibri"/>
              </a:rPr>
              <a:t>6-22 cm</a:t>
            </a:r>
            <a:r>
              <a:rPr lang="sl-SI" sz="1600" dirty="0" smtClean="0">
                <a:ea typeface="Calibri"/>
                <a:cs typeface="Calibri"/>
                <a:sym typeface="Calibri"/>
              </a:rPr>
              <a:t>,</a:t>
            </a:r>
          </a:p>
          <a:p>
            <a:pPr marL="411162" lvl="0" indent="-347662">
              <a:buClr>
                <a:srgbClr val="385723"/>
              </a:buClr>
              <a:buSzPct val="100000"/>
              <a:buFont typeface="Wingdings" pitchFamily="2" charset="2"/>
              <a:buChar char="ü"/>
            </a:pPr>
            <a:r>
              <a:rPr lang="sl-SI" sz="1600" b="1" dirty="0" smtClean="0"/>
              <a:t>barva kožuha: </a:t>
            </a:r>
            <a:r>
              <a:rPr lang="sl-SI" sz="1600" dirty="0" smtClean="0"/>
              <a:t>svetlo rjava do skoraj črna (mladiči: svetel vzorec v obliki ovratnika),</a:t>
            </a:r>
          </a:p>
          <a:p>
            <a:pPr marL="411162" lvl="0" indent="-347662">
              <a:buClr>
                <a:srgbClr val="385723"/>
              </a:buClr>
              <a:buSzPct val="100000"/>
              <a:buFont typeface="Wingdings" pitchFamily="2" charset="2"/>
              <a:buChar char="ü"/>
            </a:pPr>
            <a:r>
              <a:rPr lang="sl-SI" sz="1600" b="1" dirty="0" smtClean="0">
                <a:ea typeface="Calibri"/>
                <a:cs typeface="Calibri"/>
                <a:sym typeface="Calibri"/>
              </a:rPr>
              <a:t>l</a:t>
            </a:r>
            <a:r>
              <a:rPr lang="en-US" sz="1600" b="1" dirty="0" err="1" smtClean="0">
                <a:ea typeface="Calibri"/>
                <a:cs typeface="Calibri"/>
                <a:sym typeface="Calibri"/>
              </a:rPr>
              <a:t>obanja</a:t>
            </a:r>
            <a:r>
              <a:rPr lang="sl-SI" sz="1600" b="1" dirty="0" smtClean="0">
                <a:ea typeface="Calibri"/>
                <a:cs typeface="Calibri"/>
                <a:sym typeface="Calibri"/>
              </a:rPr>
              <a:t>: </a:t>
            </a:r>
            <a:r>
              <a:rPr lang="sl-SI" sz="1600" dirty="0" smtClean="0">
                <a:ea typeface="Calibri"/>
                <a:cs typeface="Calibri"/>
                <a:sym typeface="Calibri"/>
              </a:rPr>
              <a:t>m</a:t>
            </a:r>
            <a:r>
              <a:rPr lang="en-US" sz="1600" dirty="0" err="1" smtClean="0">
                <a:solidFill>
                  <a:schemeClr val="dk1"/>
                </a:solidFill>
                <a:ea typeface="Calibri"/>
                <a:cs typeface="Calibri"/>
                <a:sym typeface="Calibri"/>
              </a:rPr>
              <a:t>asivna</a:t>
            </a:r>
            <a:r>
              <a:rPr lang="en-US" sz="1600" dirty="0" smtClean="0">
                <a:solidFill>
                  <a:schemeClr val="dk1"/>
                </a:solidFill>
                <a:ea typeface="Calibri"/>
                <a:cs typeface="Calibri"/>
                <a:sym typeface="Calibri"/>
              </a:rPr>
              <a:t>, </a:t>
            </a:r>
            <a:r>
              <a:rPr lang="en-US" sz="1600" dirty="0" err="1" smtClean="0">
                <a:solidFill>
                  <a:schemeClr val="dk1"/>
                </a:solidFill>
                <a:ea typeface="Calibri"/>
                <a:cs typeface="Calibri"/>
                <a:sym typeface="Calibri"/>
              </a:rPr>
              <a:t>velika</a:t>
            </a:r>
            <a:r>
              <a:rPr lang="en-US" sz="1600" dirty="0" smtClean="0">
                <a:solidFill>
                  <a:schemeClr val="dk1"/>
                </a:solidFill>
                <a:ea typeface="Calibri"/>
                <a:cs typeface="Calibri"/>
                <a:sym typeface="Calibri"/>
              </a:rPr>
              <a:t> </a:t>
            </a:r>
            <a:r>
              <a:rPr lang="sl-SI" sz="1600" dirty="0" smtClean="0">
                <a:solidFill>
                  <a:schemeClr val="dk1"/>
                </a:solidFill>
                <a:ea typeface="Calibri"/>
                <a:cs typeface="Calibri"/>
                <a:sym typeface="Calibri"/>
              </a:rPr>
              <a:t>(</a:t>
            </a:r>
            <a:r>
              <a:rPr lang="en-US" sz="1600" dirty="0" smtClean="0">
                <a:solidFill>
                  <a:schemeClr val="dk1"/>
                </a:solidFill>
                <a:ea typeface="Calibri"/>
                <a:cs typeface="Calibri"/>
                <a:sym typeface="Calibri"/>
              </a:rPr>
              <a:t>v </a:t>
            </a:r>
            <a:r>
              <a:rPr lang="en-US" sz="1600" dirty="0" err="1" smtClean="0">
                <a:solidFill>
                  <a:schemeClr val="dk1"/>
                </a:solidFill>
                <a:ea typeface="Calibri"/>
                <a:cs typeface="Calibri"/>
                <a:sym typeface="Calibri"/>
              </a:rPr>
              <a:t>primerjavi</a:t>
            </a:r>
            <a:r>
              <a:rPr lang="en-US" sz="1600" dirty="0" smtClean="0">
                <a:solidFill>
                  <a:schemeClr val="dk1"/>
                </a:solidFill>
                <a:ea typeface="Calibri"/>
                <a:cs typeface="Calibri"/>
                <a:sym typeface="Calibri"/>
              </a:rPr>
              <a:t> s </a:t>
            </a:r>
            <a:r>
              <a:rPr lang="en-US" sz="1600" dirty="0" err="1" smtClean="0">
                <a:solidFill>
                  <a:schemeClr val="dk1"/>
                </a:solidFill>
                <a:ea typeface="Calibri"/>
                <a:cs typeface="Calibri"/>
                <a:sym typeface="Calibri"/>
              </a:rPr>
              <a:t>telesom</a:t>
            </a:r>
            <a:r>
              <a:rPr lang="sl-SI" sz="1600" dirty="0" smtClean="0">
                <a:solidFill>
                  <a:schemeClr val="dk1"/>
                </a:solidFill>
                <a:ea typeface="Calibri"/>
                <a:cs typeface="Calibri"/>
                <a:sym typeface="Calibri"/>
              </a:rPr>
              <a:t>)</a:t>
            </a:r>
            <a:r>
              <a:rPr lang="en-US" sz="1600" dirty="0" smtClean="0">
                <a:solidFill>
                  <a:schemeClr val="dk1"/>
                </a:solidFill>
                <a:ea typeface="Calibri"/>
                <a:cs typeface="Calibri"/>
                <a:sym typeface="Calibri"/>
              </a:rPr>
              <a:t>, </a:t>
            </a:r>
            <a:r>
              <a:rPr lang="en-US" sz="1600" dirty="0" err="1" smtClean="0">
                <a:solidFill>
                  <a:schemeClr val="dk1"/>
                </a:solidFill>
                <a:ea typeface="Calibri"/>
                <a:cs typeface="Calibri"/>
                <a:sym typeface="Calibri"/>
              </a:rPr>
              <a:t>močne</a:t>
            </a:r>
            <a:r>
              <a:rPr lang="en-US" sz="1600" dirty="0" smtClean="0">
                <a:solidFill>
                  <a:schemeClr val="dk1"/>
                </a:solidFill>
                <a:ea typeface="Calibri"/>
                <a:cs typeface="Calibri"/>
                <a:sym typeface="Calibri"/>
              </a:rPr>
              <a:t> </a:t>
            </a:r>
            <a:r>
              <a:rPr lang="en-US" sz="1600" dirty="0" err="1" smtClean="0">
                <a:solidFill>
                  <a:schemeClr val="dk1"/>
                </a:solidFill>
                <a:ea typeface="Calibri"/>
                <a:cs typeface="Calibri"/>
                <a:sym typeface="Calibri"/>
              </a:rPr>
              <a:t>čeljusti</a:t>
            </a:r>
            <a:r>
              <a:rPr lang="en-US" sz="1600" dirty="0" smtClean="0">
                <a:solidFill>
                  <a:schemeClr val="dk1"/>
                </a:solidFill>
                <a:ea typeface="Calibri"/>
                <a:cs typeface="Calibri"/>
                <a:sym typeface="Calibri"/>
              </a:rPr>
              <a:t>, </a:t>
            </a:r>
            <a:r>
              <a:rPr lang="en-US" sz="1600" dirty="0" err="1" smtClean="0">
                <a:solidFill>
                  <a:schemeClr val="dk1"/>
                </a:solidFill>
                <a:ea typeface="Calibri"/>
                <a:cs typeface="Calibri"/>
                <a:sym typeface="Calibri"/>
              </a:rPr>
              <a:t>razviti</a:t>
            </a:r>
            <a:r>
              <a:rPr lang="en-US" sz="1600" dirty="0" smtClean="0">
                <a:solidFill>
                  <a:schemeClr val="dk1"/>
                </a:solidFill>
                <a:ea typeface="Calibri"/>
                <a:cs typeface="Calibri"/>
                <a:sym typeface="Calibri"/>
              </a:rPr>
              <a:t> </a:t>
            </a:r>
            <a:r>
              <a:rPr lang="en-US" sz="1600" dirty="0" err="1" smtClean="0">
                <a:solidFill>
                  <a:schemeClr val="dk1"/>
                </a:solidFill>
                <a:ea typeface="Calibri"/>
                <a:cs typeface="Calibri"/>
                <a:sym typeface="Calibri"/>
              </a:rPr>
              <a:t>sekalci</a:t>
            </a:r>
            <a:r>
              <a:rPr lang="en-US" sz="1600" dirty="0" smtClean="0">
                <a:solidFill>
                  <a:schemeClr val="dk1"/>
                </a:solidFill>
                <a:ea typeface="Calibri"/>
                <a:cs typeface="Calibri"/>
                <a:sym typeface="Calibri"/>
              </a:rPr>
              <a:t> in </a:t>
            </a:r>
            <a:r>
              <a:rPr lang="en-US" sz="1600" dirty="0" err="1" smtClean="0">
                <a:solidFill>
                  <a:schemeClr val="dk1"/>
                </a:solidFill>
                <a:ea typeface="Calibri"/>
                <a:cs typeface="Calibri"/>
                <a:sym typeface="Calibri"/>
              </a:rPr>
              <a:t>molarji</a:t>
            </a:r>
            <a:r>
              <a:rPr lang="en-US" sz="1600" dirty="0" smtClean="0">
                <a:solidFill>
                  <a:schemeClr val="dk1"/>
                </a:solidFill>
                <a:ea typeface="Calibri"/>
                <a:cs typeface="Calibri"/>
                <a:sym typeface="Calibri"/>
              </a:rPr>
              <a:t>.</a:t>
            </a:r>
            <a:endParaRPr lang="en-US" sz="1600" dirty="0">
              <a:solidFill>
                <a:schemeClr val="dk1"/>
              </a:solidFill>
              <a:ea typeface="Calibri"/>
              <a:cs typeface="Calibri"/>
              <a:sym typeface="Calibri"/>
            </a:endParaRPr>
          </a:p>
        </p:txBody>
      </p:sp>
      <p:sp>
        <p:nvSpPr>
          <p:cNvPr id="39938" name="AutoShape 2" descr="https://scontent.fbeg1-1.fna.fbcdn.net/v/t1.0-9/10730967_1542367286007443_1008259058776314795_n.jpg?oh=3536bdf8b2bedca78a0308f3065bc87b&amp;oe=586A328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39940" name="AutoShape 4" descr="https://scontent.fbeg1-1.fna.fbcdn.net/v/t1.0-9/10730967_1542367286007443_1008259058776314795_n.jpg?oh=3536bdf8b2bedca78a0308f3065bc87b&amp;oe=586A328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39942" name="AutoShape 6" descr="https://scontent.fbeg1-1.fna.fbcdn.net/v/t1.0-9/10730967_1542367286007443_1008259058776314795_n.jpg?oh=3536bdf8b2bedca78a0308f3065bc87b&amp;oe=586A328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39944" name="AutoShape 8" descr="https://scontent.fbeg1-1.fna.fbcdn.net/v/t1.0-9/10730967_1542367286007443_1008259058776314795_n.jpg?oh=3536bdf8b2bedca78a0308f3065bc87b&amp;oe=586A328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39946" name="AutoShape 10" descr="https://scontent.fbeg1-1.fna.fbcdn.net/v/t1.0-9/10730967_1542367286007443_1008259058776314795_n.jpg?oh=3536bdf8b2bedca78a0308f3065bc87b&amp;oe=586A328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39948" name="AutoShape 12" descr="Slika medveda, Miran Krape&amp;zcar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39950" name="AutoShape 14" descr="Slika medveda, Miran Krape&amp;zcar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pic>
        <p:nvPicPr>
          <p:cNvPr id="39952" name="Picture 16" descr="Slika medveda, Miran Krape&amp;zcaron;"/>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71462" y="404664"/>
            <a:ext cx="3994446" cy="26642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aphicFrame>
        <p:nvGraphicFramePr>
          <p:cNvPr id="19" name="Diagram 18"/>
          <p:cNvGraphicFramePr/>
          <p:nvPr/>
        </p:nvGraphicFramePr>
        <p:xfrm>
          <a:off x="179512" y="1628800"/>
          <a:ext cx="3552056" cy="30401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PoljeZBesedilom 14"/>
          <p:cNvSpPr txBox="1"/>
          <p:nvPr/>
        </p:nvSpPr>
        <p:spPr>
          <a:xfrm>
            <a:off x="6588224" y="3121223"/>
            <a:ext cx="2267744" cy="307777"/>
          </a:xfrm>
          <a:prstGeom prst="rect">
            <a:avLst/>
          </a:prstGeom>
          <a:noFill/>
        </p:spPr>
        <p:txBody>
          <a:bodyPr wrap="square" rtlCol="0">
            <a:spAutoFit/>
          </a:bodyPr>
          <a:lstStyle/>
          <a:p>
            <a:r>
              <a:rPr lang="sl-SI" sz="1400" i="1" dirty="0" smtClean="0"/>
              <a:t>Vir slike: </a:t>
            </a:r>
            <a:r>
              <a:rPr lang="sl-SI" sz="1400" i="1" dirty="0" err="1" smtClean="0"/>
              <a:t>www.dinalpbear.eu</a:t>
            </a:r>
            <a:endParaRPr lang="sl-SI" sz="1400" i="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188640"/>
            <a:ext cx="3096344" cy="814827"/>
          </a:xfrm>
          <a:prstGeom prst="rect">
            <a:avLst/>
          </a:prstGeom>
          <a:noFill/>
          <a:ln w="9525">
            <a:noFill/>
            <a:miter lim="800000"/>
            <a:headEnd/>
            <a:tailEnd/>
          </a:ln>
        </p:spPr>
      </p:pic>
      <p:pic>
        <p:nvPicPr>
          <p:cNvPr id="21507" name="image02.jpg" descr="bear family.jpg"/>
          <p:cNvPicPr>
            <a:picLocks noChangeAspect="1" noChangeArrowheads="1"/>
          </p:cNvPicPr>
          <p:nvPr/>
        </p:nvPicPr>
        <p:blipFill>
          <a:blip r:embed="rId4" cstate="print"/>
          <a:srcRect/>
          <a:stretch>
            <a:fillRect/>
          </a:stretch>
        </p:blipFill>
        <p:spPr bwMode="auto">
          <a:xfrm>
            <a:off x="1043608" y="2060848"/>
            <a:ext cx="7133003" cy="3886572"/>
          </a:xfrm>
          <a:prstGeom prst="rect">
            <a:avLst/>
          </a:prstGeom>
          <a:noFill/>
        </p:spPr>
      </p:pic>
      <p:sp>
        <p:nvSpPr>
          <p:cNvPr id="21509" name="Rectangle 5"/>
          <p:cNvSpPr>
            <a:spLocks noChangeArrowheads="1"/>
          </p:cNvSpPr>
          <p:nvPr/>
        </p:nvSpPr>
        <p:spPr bwMode="auto">
          <a:xfrm>
            <a:off x="1187624" y="6136848"/>
            <a:ext cx="6984776"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sl-SI" sz="1100" i="1" dirty="0" smtClean="0">
              <a:solidFill>
                <a:srgbClr val="000000"/>
              </a:solidFill>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sl-SI" sz="1100" i="1" dirty="0" smtClean="0">
              <a:solidFill>
                <a:srgbClr val="000000"/>
              </a:solidFill>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sl-SI" sz="1200" i="1" dirty="0" smtClean="0">
                <a:solidFill>
                  <a:srgbClr val="000000"/>
                </a:solidFill>
                <a:ea typeface="Arial" pitchFamily="34" charset="0"/>
                <a:cs typeface="Arial" pitchFamily="34" charset="0"/>
              </a:rPr>
              <a:t>V</a:t>
            </a:r>
            <a:r>
              <a:rPr kumimoji="0" lang="sl-SI" sz="1200" b="0" i="1" u="none" strike="noStrike" cap="none" normalizeH="0" baseline="0" dirty="0" smtClean="0">
                <a:ln>
                  <a:noFill/>
                </a:ln>
                <a:solidFill>
                  <a:srgbClr val="000000"/>
                </a:solidFill>
                <a:effectLst/>
                <a:ea typeface="Arial" pitchFamily="34" charset="0"/>
                <a:cs typeface="Arial" pitchFamily="34" charset="0"/>
              </a:rPr>
              <a:t>ir:slike: http://kids.britannica.com/comptons/art-106743/There-are-eight-species-of-bears-all-in-the-family)</a:t>
            </a:r>
            <a:endParaRPr kumimoji="0" lang="sl-SI" sz="900" b="0" i="1"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l-SI" sz="1800" b="0" i="1" u="none" strike="noStrike" cap="none" normalizeH="0" baseline="0" dirty="0" smtClean="0">
              <a:ln>
                <a:noFill/>
              </a:ln>
              <a:solidFill>
                <a:schemeClr val="tx1"/>
              </a:solidFill>
              <a:effectLst/>
              <a:latin typeface="Arial" pitchFamily="34" charset="0"/>
              <a:cs typeface="Arial" pitchFamily="34" charset="0"/>
            </a:endParaRPr>
          </a:p>
        </p:txBody>
      </p:sp>
      <p:sp>
        <p:nvSpPr>
          <p:cNvPr id="9" name="PoljeZBesedilom 8"/>
          <p:cNvSpPr txBox="1"/>
          <p:nvPr/>
        </p:nvSpPr>
        <p:spPr>
          <a:xfrm>
            <a:off x="2699792" y="1772816"/>
            <a:ext cx="1440160" cy="2769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sl-SI" sz="1200" b="1" dirty="0" smtClean="0">
                <a:cs typeface="Arial" pitchFamily="34" charset="0"/>
              </a:rPr>
              <a:t>VELIKI PANDA </a:t>
            </a:r>
            <a:endParaRPr lang="sl-SI" sz="1200" b="1" dirty="0">
              <a:cs typeface="Arial" pitchFamily="34" charset="0"/>
            </a:endParaRPr>
          </a:p>
        </p:txBody>
      </p:sp>
      <p:sp>
        <p:nvSpPr>
          <p:cNvPr id="10" name="PoljeZBesedilom 9"/>
          <p:cNvSpPr txBox="1"/>
          <p:nvPr/>
        </p:nvSpPr>
        <p:spPr>
          <a:xfrm>
            <a:off x="4283968" y="1484784"/>
            <a:ext cx="144016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sl-SI" sz="1200" b="1" dirty="0" smtClean="0">
                <a:solidFill>
                  <a:srgbClr val="000000"/>
                </a:solidFill>
                <a:ea typeface="Arial" pitchFamily="34" charset="0"/>
                <a:cs typeface="Arial" pitchFamily="34" charset="0"/>
              </a:rPr>
              <a:t>SONČNI ALI MALAJSKI MEDVED</a:t>
            </a:r>
            <a:endParaRPr lang="sl-SI" sz="1200" b="1" dirty="0"/>
          </a:p>
        </p:txBody>
      </p:sp>
      <p:sp>
        <p:nvSpPr>
          <p:cNvPr id="11" name="PoljeZBesedilom 10"/>
          <p:cNvSpPr txBox="1"/>
          <p:nvPr/>
        </p:nvSpPr>
        <p:spPr>
          <a:xfrm>
            <a:off x="683568" y="1556792"/>
            <a:ext cx="144016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sl-SI" sz="1200" b="1" dirty="0" smtClean="0">
                <a:solidFill>
                  <a:srgbClr val="000000"/>
                </a:solidFill>
                <a:ea typeface="Arial" pitchFamily="34" charset="0"/>
                <a:cs typeface="Arial" pitchFamily="34" charset="0"/>
              </a:rPr>
              <a:t>BARIBAL ALI AMERIŠKI ČRNI MEDVED</a:t>
            </a:r>
            <a:endParaRPr lang="sl-SI" sz="1200" b="1" dirty="0"/>
          </a:p>
        </p:txBody>
      </p:sp>
      <p:sp>
        <p:nvSpPr>
          <p:cNvPr id="12" name="PoljeZBesedilom 11"/>
          <p:cNvSpPr txBox="1"/>
          <p:nvPr/>
        </p:nvSpPr>
        <p:spPr>
          <a:xfrm>
            <a:off x="899592" y="5733256"/>
            <a:ext cx="144016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sl-SI" sz="1200" b="1" dirty="0" smtClean="0"/>
              <a:t>OČALAR ALI ANDSKI MEDVED</a:t>
            </a:r>
            <a:endParaRPr lang="sl-SI" sz="1200" b="1" dirty="0"/>
          </a:p>
        </p:txBody>
      </p:sp>
      <p:sp>
        <p:nvSpPr>
          <p:cNvPr id="13" name="PoljeZBesedilom 12"/>
          <p:cNvSpPr txBox="1"/>
          <p:nvPr/>
        </p:nvSpPr>
        <p:spPr>
          <a:xfrm>
            <a:off x="3203848" y="5949280"/>
            <a:ext cx="144016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sl-SI" sz="1200" b="1" dirty="0" smtClean="0">
                <a:solidFill>
                  <a:srgbClr val="000000"/>
                </a:solidFill>
                <a:ea typeface="Arial" pitchFamily="34" charset="0"/>
                <a:cs typeface="Arial" pitchFamily="34" charset="0"/>
              </a:rPr>
              <a:t>POLARNI ALI BELI MEDVED</a:t>
            </a:r>
            <a:endParaRPr lang="sl-SI" sz="1200" b="1" dirty="0"/>
          </a:p>
        </p:txBody>
      </p:sp>
      <p:sp>
        <p:nvSpPr>
          <p:cNvPr id="14" name="PoljeZBesedilom 13"/>
          <p:cNvSpPr txBox="1"/>
          <p:nvPr/>
        </p:nvSpPr>
        <p:spPr>
          <a:xfrm>
            <a:off x="5076056" y="5733256"/>
            <a:ext cx="100811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sl-SI" sz="1200" b="1" dirty="0" smtClean="0">
                <a:solidFill>
                  <a:srgbClr val="000000"/>
                </a:solidFill>
                <a:ea typeface="Arial" pitchFamily="34" charset="0"/>
                <a:cs typeface="Arial" pitchFamily="34" charset="0"/>
              </a:rPr>
              <a:t>ŠOBAR ALI TERMITSKI MEDVED</a:t>
            </a:r>
            <a:endParaRPr lang="sl-SI" sz="1200" b="1" dirty="0"/>
          </a:p>
        </p:txBody>
      </p:sp>
      <p:sp>
        <p:nvSpPr>
          <p:cNvPr id="15" name="PoljeZBesedilom 14"/>
          <p:cNvSpPr txBox="1"/>
          <p:nvPr/>
        </p:nvSpPr>
        <p:spPr>
          <a:xfrm>
            <a:off x="6084168" y="1412776"/>
            <a:ext cx="144016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sl-SI" sz="1200" b="1" dirty="0" smtClean="0">
                <a:solidFill>
                  <a:srgbClr val="000000"/>
                </a:solidFill>
                <a:ea typeface="Arial" pitchFamily="34" charset="0"/>
                <a:cs typeface="Arial" pitchFamily="34" charset="0"/>
              </a:rPr>
              <a:t>OGRLIČAR ALI AZIJSKI ČRNI MEDVED</a:t>
            </a:r>
            <a:endParaRPr lang="sl-SI" sz="1200" b="1" dirty="0"/>
          </a:p>
        </p:txBody>
      </p:sp>
      <p:sp>
        <p:nvSpPr>
          <p:cNvPr id="16" name="PoljeZBesedilom 15"/>
          <p:cNvSpPr txBox="1"/>
          <p:nvPr/>
        </p:nvSpPr>
        <p:spPr>
          <a:xfrm>
            <a:off x="7703840" y="3068960"/>
            <a:ext cx="1188640" cy="830997"/>
          </a:xfrm>
          <a:prstGeom prst="leftArrowCallou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sl-SI" sz="1600" b="1" dirty="0" smtClean="0"/>
              <a:t>TUKAJ SEM </a:t>
            </a:r>
            <a:r>
              <a:rPr lang="sl-SI" sz="1600" b="1" dirty="0" smtClean="0">
                <a:sym typeface="Wingdings" pitchFamily="2" charset="2"/>
              </a:rPr>
              <a:t></a:t>
            </a:r>
            <a:endParaRPr lang="sl-SI" sz="1600" b="1" dirty="0"/>
          </a:p>
        </p:txBody>
      </p:sp>
      <p:sp>
        <p:nvSpPr>
          <p:cNvPr id="17" name="Naslov 1"/>
          <p:cNvSpPr>
            <a:spLocks noGrp="1"/>
          </p:cNvSpPr>
          <p:nvPr>
            <p:ph type="title"/>
          </p:nvPr>
        </p:nvSpPr>
        <p:spPr>
          <a:xfrm>
            <a:off x="3275856" y="197768"/>
            <a:ext cx="5410944" cy="1143000"/>
          </a:xfrm>
        </p:spPr>
        <p:txBody>
          <a:bodyPr>
            <a:normAutofit/>
          </a:bodyPr>
          <a:lstStyle/>
          <a:p>
            <a:r>
              <a:rPr lang="sl-SI" sz="3200" b="1" dirty="0" smtClean="0"/>
              <a:t>Družina medvedov </a:t>
            </a:r>
            <a:r>
              <a:rPr lang="sl-SI" sz="3200" dirty="0" smtClean="0"/>
              <a:t>(</a:t>
            </a:r>
            <a:r>
              <a:rPr lang="sl-SI" sz="3200" dirty="0" err="1" smtClean="0"/>
              <a:t>Ursidae</a:t>
            </a:r>
            <a:r>
              <a:rPr lang="sl-SI" sz="3200" dirty="0" smtClean="0"/>
              <a:t>)</a:t>
            </a:r>
            <a:endParaRPr lang="sl-SI"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74"/>
          <p:cNvPicPr preferRelativeResize="0"/>
          <p:nvPr/>
        </p:nvPicPr>
        <p:blipFill rotWithShape="1">
          <a:blip r:embed="rId3" cstate="screen">
            <a:alphaModFix/>
            <a:extLst>
              <a:ext uri="{28A0092B-C50C-407E-A947-70E740481C1C}">
                <a14:useLocalDpi xmlns:a14="http://schemas.microsoft.com/office/drawing/2010/main"/>
              </a:ext>
            </a:extLst>
          </a:blip>
          <a:srcRect l="1023" t="1386" r="2062" b="1619"/>
          <a:stretch/>
        </p:blipFill>
        <p:spPr>
          <a:xfrm>
            <a:off x="755576" y="332656"/>
            <a:ext cx="8136904" cy="6192688"/>
          </a:xfrm>
          <a:prstGeom prst="rect">
            <a:avLst/>
          </a:prstGeom>
          <a:noFill/>
          <a:ln>
            <a:noFill/>
          </a:ln>
        </p:spPr>
      </p:pic>
      <p:sp>
        <p:nvSpPr>
          <p:cNvPr id="3" name="Ograda vsebine 2"/>
          <p:cNvSpPr>
            <a:spLocks noGrp="1"/>
          </p:cNvSpPr>
          <p:nvPr>
            <p:ph idx="1"/>
          </p:nvPr>
        </p:nvSpPr>
        <p:spPr>
          <a:xfrm rot="20733654">
            <a:off x="565754" y="1357182"/>
            <a:ext cx="3682752" cy="676672"/>
          </a:xfrm>
        </p:spPr>
        <p:style>
          <a:lnRef idx="3">
            <a:schemeClr val="lt1"/>
          </a:lnRef>
          <a:fillRef idx="1">
            <a:schemeClr val="accent6"/>
          </a:fillRef>
          <a:effectRef idx="1">
            <a:schemeClr val="accent6"/>
          </a:effectRef>
          <a:fontRef idx="minor">
            <a:schemeClr val="lt1"/>
          </a:fontRef>
        </p:style>
        <p:txBody>
          <a:bodyPr/>
          <a:lstStyle/>
          <a:p>
            <a:pPr lvl="0">
              <a:buNone/>
            </a:pPr>
            <a:r>
              <a:rPr lang="sl-SI" b="1" dirty="0" smtClean="0">
                <a:solidFill>
                  <a:schemeClr val="dk1"/>
                </a:solidFill>
                <a:ea typeface="Calibri"/>
                <a:cs typeface="Calibri"/>
                <a:sym typeface="Calibri"/>
              </a:rPr>
              <a:t>Kolik</a:t>
            </a:r>
            <a:r>
              <a:rPr lang="en-US" b="1" dirty="0" smtClean="0">
                <a:solidFill>
                  <a:schemeClr val="dk1"/>
                </a:solidFill>
                <a:ea typeface="Calibri"/>
                <a:cs typeface="Calibri"/>
                <a:sym typeface="Calibri"/>
              </a:rPr>
              <a:t>o </a:t>
            </a:r>
            <a:r>
              <a:rPr lang="en-US" b="1" dirty="0" err="1" smtClean="0">
                <a:solidFill>
                  <a:schemeClr val="dk1"/>
                </a:solidFill>
                <a:ea typeface="Calibri"/>
                <a:cs typeface="Calibri"/>
                <a:sym typeface="Calibri"/>
              </a:rPr>
              <a:t>medvedov</a:t>
            </a:r>
            <a:r>
              <a:rPr lang="sl-SI" b="1" dirty="0" smtClean="0">
                <a:solidFill>
                  <a:schemeClr val="dk1"/>
                </a:solidFill>
                <a:ea typeface="Calibri"/>
                <a:cs typeface="Calibri"/>
                <a:sym typeface="Calibri"/>
              </a:rPr>
              <a:t>???</a:t>
            </a:r>
            <a:endParaRPr lang="en-US" dirty="0" smtClean="0">
              <a:solidFill>
                <a:schemeClr val="dk1"/>
              </a:solidFill>
              <a:ea typeface="Calibri"/>
              <a:cs typeface="Calibri"/>
              <a:sym typeface="Calibri"/>
            </a:endParaRPr>
          </a:p>
          <a:p>
            <a:pPr>
              <a:buNone/>
            </a:pPr>
            <a:endParaRPr lang="sl-SI" dirty="0"/>
          </a:p>
        </p:txBody>
      </p:sp>
      <p:sp>
        <p:nvSpPr>
          <p:cNvPr id="6" name="PoljeZBesedilom 5">
            <a:hlinkClick r:id="" action="ppaction://noaction" highlightClick="1"/>
          </p:cNvPr>
          <p:cNvSpPr txBox="1"/>
          <p:nvPr/>
        </p:nvSpPr>
        <p:spPr>
          <a:xfrm>
            <a:off x="4283968" y="980728"/>
            <a:ext cx="576064" cy="369332"/>
          </a:xfrm>
          <a:prstGeom prst="actionButtonInformation">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sl-SI" dirty="0"/>
          </a:p>
        </p:txBody>
      </p:sp>
      <p:pic>
        <p:nvPicPr>
          <p:cNvPr id="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1520" y="188640"/>
            <a:ext cx="3096344" cy="814827"/>
          </a:xfrm>
          <a:prstGeom prst="rect">
            <a:avLst/>
          </a:prstGeom>
          <a:noFill/>
          <a:ln w="9525">
            <a:noFill/>
            <a:miter lim="800000"/>
            <a:headEnd/>
            <a:tailEnd/>
          </a:ln>
        </p:spPr>
      </p:pic>
      <p:sp>
        <p:nvSpPr>
          <p:cNvPr id="7" name="PoljeZBesedilom 6"/>
          <p:cNvSpPr txBox="1"/>
          <p:nvPr/>
        </p:nvSpPr>
        <p:spPr>
          <a:xfrm>
            <a:off x="1259632" y="6550223"/>
            <a:ext cx="2952328" cy="307777"/>
          </a:xfrm>
          <a:prstGeom prst="rect">
            <a:avLst/>
          </a:prstGeom>
          <a:noFill/>
        </p:spPr>
        <p:txBody>
          <a:bodyPr wrap="square" rtlCol="0">
            <a:spAutoFit/>
          </a:bodyPr>
          <a:lstStyle/>
          <a:p>
            <a:r>
              <a:rPr lang="sl-SI" sz="1400" i="1" dirty="0" smtClean="0"/>
              <a:t>Vir slike: </a:t>
            </a:r>
            <a:r>
              <a:rPr lang="sl-SI" sz="1400" i="1" dirty="0" err="1" smtClean="0"/>
              <a:t>www.dinalpbear.eu</a:t>
            </a:r>
            <a:endParaRPr lang="sl-SI" sz="1400"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188640"/>
            <a:ext cx="3096344" cy="814827"/>
          </a:xfrm>
          <a:prstGeom prst="rect">
            <a:avLst/>
          </a:prstGeom>
          <a:noFill/>
          <a:ln w="9525">
            <a:noFill/>
            <a:miter lim="800000"/>
            <a:headEnd/>
            <a:tailEnd/>
          </a:ln>
        </p:spPr>
      </p:pic>
      <p:pic>
        <p:nvPicPr>
          <p:cNvPr id="20482" name="Picture 2" descr="http://dinalpbear.eu/wp-content/uploads/2015/09/mmasterl_311.jpg"/>
          <p:cNvPicPr>
            <a:picLocks noChangeAspect="1" noChangeArrowheads="1"/>
          </p:cNvPicPr>
          <p:nvPr/>
        </p:nvPicPr>
        <p:blipFill>
          <a:blip r:embed="rId4" cstate="print"/>
          <a:srcRect/>
          <a:stretch>
            <a:fillRect/>
          </a:stretch>
        </p:blipFill>
        <p:spPr bwMode="auto">
          <a:xfrm>
            <a:off x="1475656" y="1556792"/>
            <a:ext cx="6132934" cy="4080016"/>
          </a:xfrm>
          <a:prstGeom prst="rect">
            <a:avLst/>
          </a:prstGeom>
          <a:ln>
            <a:noFill/>
          </a:ln>
          <a:effectLst>
            <a:softEdge rad="112500"/>
          </a:effectLst>
        </p:spPr>
      </p:pic>
      <p:sp>
        <p:nvSpPr>
          <p:cNvPr id="6" name="PoljeZBesedilom 5"/>
          <p:cNvSpPr txBox="1"/>
          <p:nvPr/>
        </p:nvSpPr>
        <p:spPr>
          <a:xfrm>
            <a:off x="467544" y="1268760"/>
            <a:ext cx="2088232" cy="163121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sl-SI" sz="1600" b="1" dirty="0" smtClean="0"/>
              <a:t>Bernska konvencija</a:t>
            </a:r>
            <a:r>
              <a:rPr lang="sl-SI" sz="1600" dirty="0" smtClean="0"/>
              <a:t> – </a:t>
            </a:r>
            <a:r>
              <a:rPr lang="sl-SI" sz="1400" dirty="0" err="1" smtClean="0"/>
              <a:t>konvencija</a:t>
            </a:r>
            <a:r>
              <a:rPr lang="sl-SI" sz="1400" dirty="0" smtClean="0"/>
              <a:t> o varstvu prostoživečega evropskega rastlinstva in živalstva ter njunih naravnih življenjskih prostorov.</a:t>
            </a:r>
            <a:endParaRPr lang="sl-SI" sz="1400" dirty="0"/>
          </a:p>
        </p:txBody>
      </p:sp>
      <p:sp>
        <p:nvSpPr>
          <p:cNvPr id="7" name="PoljeZBesedilom 6"/>
          <p:cNvSpPr txBox="1"/>
          <p:nvPr/>
        </p:nvSpPr>
        <p:spPr>
          <a:xfrm>
            <a:off x="323528" y="3645024"/>
            <a:ext cx="2088232"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sl-SI" sz="1600" b="1" dirty="0" smtClean="0"/>
              <a:t>Resolucija Evropskega parlamenta o varstvu rjavega medveda</a:t>
            </a:r>
            <a:r>
              <a:rPr lang="sl-SI" sz="1600" dirty="0" smtClean="0"/>
              <a:t>.</a:t>
            </a:r>
            <a:endParaRPr lang="sl-SI" sz="1600" dirty="0"/>
          </a:p>
        </p:txBody>
      </p:sp>
      <p:sp>
        <p:nvSpPr>
          <p:cNvPr id="8" name="PoljeZBesedilom 7"/>
          <p:cNvSpPr txBox="1"/>
          <p:nvPr/>
        </p:nvSpPr>
        <p:spPr>
          <a:xfrm>
            <a:off x="1187624" y="5229200"/>
            <a:ext cx="2088232" cy="101566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sl-SI" sz="1600" dirty="0" smtClean="0"/>
              <a:t>FFH direktiva (</a:t>
            </a:r>
            <a:r>
              <a:rPr lang="sl-SI" sz="1600" b="1" dirty="0" smtClean="0"/>
              <a:t>Habitatna direktiva</a:t>
            </a:r>
            <a:r>
              <a:rPr lang="sl-SI" sz="1600" dirty="0" smtClean="0"/>
              <a:t>) – </a:t>
            </a:r>
            <a:r>
              <a:rPr lang="sl-SI" sz="1400" dirty="0" smtClean="0"/>
              <a:t>Smernice za varstvo flore, favne in habitatov.</a:t>
            </a:r>
            <a:endParaRPr lang="sl-SI" sz="1600" dirty="0"/>
          </a:p>
        </p:txBody>
      </p:sp>
      <p:sp>
        <p:nvSpPr>
          <p:cNvPr id="9" name="PoljeZBesedilom 8"/>
          <p:cNvSpPr txBox="1"/>
          <p:nvPr/>
        </p:nvSpPr>
        <p:spPr>
          <a:xfrm>
            <a:off x="6804248" y="4437112"/>
            <a:ext cx="2088232"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t-BR" sz="1600" b="1" dirty="0" smtClean="0"/>
              <a:t>Konvencija o biološki raznovrstnosti</a:t>
            </a:r>
            <a:r>
              <a:rPr lang="sl-SI" sz="1600" dirty="0" smtClean="0"/>
              <a:t> </a:t>
            </a:r>
          </a:p>
          <a:p>
            <a:r>
              <a:rPr lang="sl-SI" sz="1600" dirty="0" smtClean="0"/>
              <a:t>(R</a:t>
            </a:r>
            <a:r>
              <a:rPr lang="pt-BR" sz="1400" dirty="0" smtClean="0"/>
              <a:t>io de Janeiro, 1992</a:t>
            </a:r>
            <a:r>
              <a:rPr lang="sl-SI" sz="1400" dirty="0" smtClean="0"/>
              <a:t>)</a:t>
            </a:r>
            <a:r>
              <a:rPr lang="pt-BR" sz="1400" dirty="0" smtClean="0"/>
              <a:t>.</a:t>
            </a:r>
            <a:endParaRPr lang="sl-SI" sz="1600" dirty="0"/>
          </a:p>
        </p:txBody>
      </p:sp>
      <p:sp>
        <p:nvSpPr>
          <p:cNvPr id="10" name="PoljeZBesedilom 9"/>
          <p:cNvSpPr txBox="1"/>
          <p:nvPr/>
        </p:nvSpPr>
        <p:spPr>
          <a:xfrm>
            <a:off x="6732240" y="2204864"/>
            <a:ext cx="2088232" cy="144655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sl-SI" sz="1600" b="1" dirty="0" smtClean="0"/>
              <a:t>CITES, Washingtonska konvencija</a:t>
            </a:r>
            <a:r>
              <a:rPr lang="sl-SI" sz="1600" dirty="0" smtClean="0"/>
              <a:t> – </a:t>
            </a:r>
            <a:r>
              <a:rPr lang="sl-SI" sz="1400" dirty="0" err="1" smtClean="0"/>
              <a:t>konvencija</a:t>
            </a:r>
            <a:r>
              <a:rPr lang="sl-SI" sz="1400" dirty="0" smtClean="0"/>
              <a:t> o mednarodni trgovini z ogroženimi prostoživečimi živalskimi in rastlinskimi vrstami.</a:t>
            </a:r>
            <a:endParaRPr lang="sl-SI" sz="1400" dirty="0"/>
          </a:p>
        </p:txBody>
      </p:sp>
      <p:sp>
        <p:nvSpPr>
          <p:cNvPr id="11" name="PoljeZBesedilom 10"/>
          <p:cNvSpPr txBox="1"/>
          <p:nvPr/>
        </p:nvSpPr>
        <p:spPr>
          <a:xfrm>
            <a:off x="4427984" y="5301208"/>
            <a:ext cx="2088232"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sl-SI" sz="1600" b="1" dirty="0" smtClean="0"/>
              <a:t>Alpska konvencija</a:t>
            </a:r>
            <a:r>
              <a:rPr lang="sl-SI" sz="1600" dirty="0" smtClean="0"/>
              <a:t> – </a:t>
            </a:r>
            <a:r>
              <a:rPr lang="sl-SI" sz="1400" dirty="0" smtClean="0"/>
              <a:t>protokol o izvajanju Alpske konvencije iz leta 1991 o varstvu narave in urejanju krajine.</a:t>
            </a:r>
            <a:endParaRPr lang="sl-SI" sz="1600" dirty="0"/>
          </a:p>
        </p:txBody>
      </p:sp>
      <p:sp>
        <p:nvSpPr>
          <p:cNvPr id="12" name="PoljeZBesedilom 11"/>
          <p:cNvSpPr txBox="1"/>
          <p:nvPr/>
        </p:nvSpPr>
        <p:spPr>
          <a:xfrm>
            <a:off x="3491880" y="44624"/>
            <a:ext cx="4536504" cy="2559487"/>
          </a:xfrm>
          <a:prstGeom prst="irregularSeal2">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sl-SI" sz="2000" b="1" dirty="0" smtClean="0"/>
              <a:t>KAJ LAHKO STORIM </a:t>
            </a:r>
          </a:p>
          <a:p>
            <a:pPr algn="ctr"/>
            <a:r>
              <a:rPr lang="sl-SI" sz="2800" b="1" dirty="0" smtClean="0"/>
              <a:t>SAM/-A???</a:t>
            </a:r>
            <a:endParaRPr lang="sl-SI" sz="2800" b="1" dirty="0"/>
          </a:p>
        </p:txBody>
      </p:sp>
      <p:sp>
        <p:nvSpPr>
          <p:cNvPr id="14" name="PoljeZBesedilom 13"/>
          <p:cNvSpPr txBox="1"/>
          <p:nvPr/>
        </p:nvSpPr>
        <p:spPr>
          <a:xfrm>
            <a:off x="6768752" y="6237312"/>
            <a:ext cx="2123728" cy="307777"/>
          </a:xfrm>
          <a:prstGeom prst="rect">
            <a:avLst/>
          </a:prstGeom>
          <a:noFill/>
        </p:spPr>
        <p:txBody>
          <a:bodyPr wrap="square" rtlCol="0">
            <a:spAutoFit/>
          </a:bodyPr>
          <a:lstStyle/>
          <a:p>
            <a:r>
              <a:rPr lang="sl-SI" sz="1400" dirty="0" smtClean="0"/>
              <a:t>Foto: Marko </a:t>
            </a:r>
            <a:r>
              <a:rPr lang="sl-SI" sz="1400" dirty="0" err="1" smtClean="0"/>
              <a:t>Masterl</a:t>
            </a:r>
            <a:endParaRPr lang="sl-SI" sz="1400" dirty="0"/>
          </a:p>
        </p:txBody>
      </p:sp>
      <p:sp>
        <p:nvSpPr>
          <p:cNvPr id="15" name="PoljeZBesedilom 14"/>
          <p:cNvSpPr txBox="1"/>
          <p:nvPr/>
        </p:nvSpPr>
        <p:spPr>
          <a:xfrm>
            <a:off x="6732240" y="6550223"/>
            <a:ext cx="2952328" cy="307777"/>
          </a:xfrm>
          <a:prstGeom prst="rect">
            <a:avLst/>
          </a:prstGeom>
          <a:noFill/>
        </p:spPr>
        <p:txBody>
          <a:bodyPr wrap="square" rtlCol="0">
            <a:spAutoFit/>
          </a:bodyPr>
          <a:lstStyle/>
          <a:p>
            <a:r>
              <a:rPr lang="sl-SI" sz="1400" i="1" dirty="0" smtClean="0"/>
              <a:t>Vir slike: </a:t>
            </a:r>
            <a:r>
              <a:rPr lang="sl-SI" sz="1400" i="1" dirty="0" err="1" smtClean="0"/>
              <a:t>www.dinalpbear.eu</a:t>
            </a:r>
            <a:endParaRPr lang="sl-SI" sz="1400"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188640"/>
            <a:ext cx="3096344" cy="814827"/>
          </a:xfrm>
          <a:prstGeom prst="rect">
            <a:avLst/>
          </a:prstGeom>
          <a:noFill/>
          <a:ln w="9525">
            <a:noFill/>
            <a:miter lim="800000"/>
            <a:headEnd/>
            <a:tailEnd/>
          </a:ln>
        </p:spPr>
      </p:pic>
      <p:pic>
        <p:nvPicPr>
          <p:cNvPr id="38914" name="Picture 2" descr="http://dinalpbear.eu/wp-content/uploads/2015/04/08_11_14-Ursus-arctos12-ces.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3528" y="3356992"/>
            <a:ext cx="4884860" cy="3035127"/>
          </a:xfrm>
          <a:prstGeom prst="rect">
            <a:avLst/>
          </a:prstGeom>
          <a:ln>
            <a:noFill/>
          </a:ln>
          <a:effectLst>
            <a:softEdge rad="112500"/>
          </a:effectLst>
        </p:spPr>
      </p:pic>
      <p:sp>
        <p:nvSpPr>
          <p:cNvPr id="38920" name="AutoShape 8" descr="http://dinalpbear.eu/wp-content/uploads/2015/11/20151104-5_ovohavanje-kompostnika-Copy-e144663138641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38922" name="AutoShape 10" descr="http://dinalpbear.eu/wp-content/uploads/2015/11/20151104-5_ovohavanje-kompostnika-Copy-e144663138641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38924" name="AutoShape 12" descr="http://dinalpbear.eu/wp-content/uploads/2015/12/Medved-smetnjaki-e1449563872230.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38926" name="AutoShape 14" descr="http://dinalpbear.eu/wp-content/uploads/2015/12/Medved-smetnjaki-e1449563872230.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pic>
        <p:nvPicPr>
          <p:cNvPr id="38928" name="Picture 16" descr="http://dinalpbear.eu/wp-content/uploads/2015/12/Medved-smetnjaki-e1449563872230.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64088" y="2276872"/>
            <a:ext cx="3551933" cy="4104456"/>
          </a:xfrm>
          <a:prstGeom prst="rect">
            <a:avLst/>
          </a:prstGeom>
          <a:ln>
            <a:noFill/>
          </a:ln>
          <a:effectLst>
            <a:softEdge rad="112500"/>
          </a:effectLst>
        </p:spPr>
      </p:pic>
      <p:pic>
        <p:nvPicPr>
          <p:cNvPr id="38930" name="Picture 18" descr="http://dinalpbear.eu/wp-content/uploads/2015/12/mrhovina1-e1448962078115.jpg"/>
          <p:cNvPicPr>
            <a:picLocks noChangeAspect="1" noChangeArrowheads="1"/>
          </p:cNvPicPr>
          <p:nvPr/>
        </p:nvPicPr>
        <p:blipFill>
          <a:blip r:embed="rId6" cstate="print"/>
          <a:srcRect/>
          <a:stretch>
            <a:fillRect/>
          </a:stretch>
        </p:blipFill>
        <p:spPr bwMode="auto">
          <a:xfrm>
            <a:off x="1259632" y="1124744"/>
            <a:ext cx="3024336" cy="2187602"/>
          </a:xfrm>
          <a:prstGeom prst="rect">
            <a:avLst/>
          </a:prstGeom>
          <a:ln>
            <a:noFill/>
          </a:ln>
          <a:effectLst>
            <a:softEdge rad="112500"/>
          </a:effectLst>
        </p:spPr>
      </p:pic>
      <p:sp>
        <p:nvSpPr>
          <p:cNvPr id="17" name="Pravokotnik 16"/>
          <p:cNvSpPr/>
          <p:nvPr/>
        </p:nvSpPr>
        <p:spPr>
          <a:xfrm>
            <a:off x="7236296" y="5877272"/>
            <a:ext cx="1378775" cy="307777"/>
          </a:xfrm>
          <a:prstGeom prst="rect">
            <a:avLst/>
          </a:prstGeom>
        </p:spPr>
        <p:txBody>
          <a:bodyPr wrap="none">
            <a:spAutoFit/>
          </a:bodyPr>
          <a:lstStyle/>
          <a:p>
            <a:r>
              <a:rPr lang="sl-SI" sz="1400" dirty="0" smtClean="0">
                <a:solidFill>
                  <a:schemeClr val="bg1"/>
                </a:solidFill>
              </a:rPr>
              <a:t>Foto: Andrej Sila</a:t>
            </a:r>
            <a:endParaRPr lang="sl-SI" sz="1400" dirty="0">
              <a:solidFill>
                <a:schemeClr val="bg1"/>
              </a:solidFill>
            </a:endParaRPr>
          </a:p>
        </p:txBody>
      </p:sp>
      <p:sp>
        <p:nvSpPr>
          <p:cNvPr id="18" name="PoljeZBesedilom 17"/>
          <p:cNvSpPr txBox="1"/>
          <p:nvPr/>
        </p:nvSpPr>
        <p:spPr>
          <a:xfrm>
            <a:off x="5364088" y="908720"/>
            <a:ext cx="3456384" cy="954107"/>
          </a:xfrm>
          <a:prstGeom prst="rect">
            <a:avLst/>
          </a:prstGeom>
          <a:noFill/>
        </p:spPr>
        <p:txBody>
          <a:bodyPr wrap="square" rtlCol="0">
            <a:spAutoFit/>
          </a:bodyPr>
          <a:lstStyle/>
          <a:p>
            <a:pPr algn="ctr"/>
            <a:r>
              <a:rPr lang="sl-SI" sz="2000" b="1" u="sng" dirty="0" smtClean="0"/>
              <a:t>PROBLEMATIKA:</a:t>
            </a:r>
            <a:r>
              <a:rPr lang="sl-SI" b="1" dirty="0" smtClean="0"/>
              <a:t> </a:t>
            </a:r>
          </a:p>
          <a:p>
            <a:pPr algn="ctr"/>
            <a:r>
              <a:rPr lang="sl-SI" b="1" dirty="0" smtClean="0"/>
              <a:t>HRANA ČLOVEŠKEGA (ANTROPOGENEGA) IZVORA</a:t>
            </a:r>
            <a:endParaRPr lang="sl-SI" b="1" dirty="0"/>
          </a:p>
        </p:txBody>
      </p:sp>
      <p:sp>
        <p:nvSpPr>
          <p:cNvPr id="12" name="PoljeZBesedilom 11"/>
          <p:cNvSpPr txBox="1"/>
          <p:nvPr/>
        </p:nvSpPr>
        <p:spPr>
          <a:xfrm>
            <a:off x="1619672" y="6381328"/>
            <a:ext cx="2952328" cy="307777"/>
          </a:xfrm>
          <a:prstGeom prst="rect">
            <a:avLst/>
          </a:prstGeom>
          <a:noFill/>
        </p:spPr>
        <p:txBody>
          <a:bodyPr wrap="square" rtlCol="0">
            <a:spAutoFit/>
          </a:bodyPr>
          <a:lstStyle/>
          <a:p>
            <a:r>
              <a:rPr lang="sl-SI" sz="1400" i="1" dirty="0" smtClean="0"/>
              <a:t>Vir slik: </a:t>
            </a:r>
            <a:r>
              <a:rPr lang="sl-SI" sz="1400" i="1" dirty="0" err="1" smtClean="0"/>
              <a:t>www.dinalpbear.eu</a:t>
            </a:r>
            <a:endParaRPr lang="sl-SI" sz="1400" i="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188640"/>
            <a:ext cx="3096344" cy="814827"/>
          </a:xfrm>
          <a:prstGeom prst="rect">
            <a:avLst/>
          </a:prstGeom>
          <a:noFill/>
          <a:ln w="9525">
            <a:noFill/>
            <a:miter lim="800000"/>
            <a:headEnd/>
            <a:tailEnd/>
          </a:ln>
        </p:spPr>
      </p:pic>
      <p:pic>
        <p:nvPicPr>
          <p:cNvPr id="38916" name="Picture 4" descr="http://dinalpbear.eu/wp-content/uploads/2015/02/Bear-proof-smetnjaki.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47864" y="1340768"/>
            <a:ext cx="5400600" cy="2229072"/>
          </a:xfrm>
          <a:prstGeom prst="rect">
            <a:avLst/>
          </a:prstGeom>
          <a:ln>
            <a:noFill/>
          </a:ln>
          <a:effectLst>
            <a:softEdge rad="112500"/>
          </a:effectLst>
        </p:spPr>
      </p:pic>
      <p:pic>
        <p:nvPicPr>
          <p:cNvPr id="38918" name="Picture 6" descr="http://dinalpbear.eu/wp-content/uploads/2015/07/ZOO-testiranje-3-e1449565809130.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76056" y="3501008"/>
            <a:ext cx="3528392" cy="3126432"/>
          </a:xfrm>
          <a:prstGeom prst="rect">
            <a:avLst/>
          </a:prstGeom>
          <a:ln>
            <a:noFill/>
          </a:ln>
          <a:effectLst>
            <a:softEdge rad="112500"/>
          </a:effectLst>
        </p:spPr>
      </p:pic>
      <p:sp>
        <p:nvSpPr>
          <p:cNvPr id="38920" name="AutoShape 8" descr="http://dinalpbear.eu/wp-content/uploads/2015/11/20151104-5_ovohavanje-kompostnika-Copy-e144663138641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38922" name="AutoShape 10" descr="http://dinalpbear.eu/wp-content/uploads/2015/11/20151104-5_ovohavanje-kompostnika-Copy-e144663138641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38924" name="AutoShape 12" descr="http://dinalpbear.eu/wp-content/uploads/2015/12/Medved-smetnjaki-e1449563872230.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38926" name="AutoShape 14" descr="http://dinalpbear.eu/wp-content/uploads/2015/12/Medved-smetnjaki-e1449563872230.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pic>
        <p:nvPicPr>
          <p:cNvPr id="38932" name="Picture 20" descr="http://dinalpbear.eu/wp-content/uploads/Vsa_obm6.png"/>
          <p:cNvPicPr>
            <a:picLocks noChangeAspect="1" noChangeArrowheads="1"/>
          </p:cNvPicPr>
          <p:nvPr/>
        </p:nvPicPr>
        <p:blipFill>
          <a:blip r:embed="rId6" cstate="print"/>
          <a:srcRect/>
          <a:stretch>
            <a:fillRect/>
          </a:stretch>
        </p:blipFill>
        <p:spPr bwMode="auto">
          <a:xfrm>
            <a:off x="148409" y="3501008"/>
            <a:ext cx="4559498" cy="3184158"/>
          </a:xfrm>
          <a:prstGeom prst="rect">
            <a:avLst/>
          </a:prstGeom>
          <a:noFill/>
        </p:spPr>
      </p:pic>
      <p:pic>
        <p:nvPicPr>
          <p:cNvPr id="38934" name="Picture 22" descr="http://dinalpbear.eu/wp-content/uploads/bear-resistant.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804248" y="0"/>
            <a:ext cx="1944216" cy="1455591"/>
          </a:xfrm>
          <a:prstGeom prst="rect">
            <a:avLst/>
          </a:prstGeom>
          <a:ln>
            <a:noFill/>
          </a:ln>
          <a:effectLst>
            <a:softEdge rad="112500"/>
          </a:effectLst>
        </p:spPr>
      </p:pic>
      <p:sp>
        <p:nvSpPr>
          <p:cNvPr id="17" name="PoljeZBesedilom 16">
            <a:hlinkClick r:id="rId8" highlightClick="1"/>
          </p:cNvPr>
          <p:cNvSpPr txBox="1"/>
          <p:nvPr/>
        </p:nvSpPr>
        <p:spPr>
          <a:xfrm>
            <a:off x="7668344" y="3717032"/>
            <a:ext cx="683568" cy="369332"/>
          </a:xfrm>
          <a:prstGeom prst="actionButtonMovie">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sl-SI"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9" name="PoljeZBesedilom 18"/>
          <p:cNvSpPr txBox="1"/>
          <p:nvPr/>
        </p:nvSpPr>
        <p:spPr>
          <a:xfrm>
            <a:off x="3419872" y="44624"/>
            <a:ext cx="3456384" cy="1323439"/>
          </a:xfrm>
          <a:prstGeom prst="rect">
            <a:avLst/>
          </a:prstGeom>
          <a:noFill/>
        </p:spPr>
        <p:txBody>
          <a:bodyPr wrap="square" rtlCol="0">
            <a:spAutoFit/>
          </a:bodyPr>
          <a:lstStyle/>
          <a:p>
            <a:pPr algn="ctr"/>
            <a:r>
              <a:rPr lang="sl-SI" sz="2000" b="1" u="sng" dirty="0" smtClean="0"/>
              <a:t>MOŽNE REŠITVE:</a:t>
            </a:r>
          </a:p>
          <a:p>
            <a:pPr algn="ctr">
              <a:buFont typeface="Wingdings" pitchFamily="2" charset="2"/>
              <a:buChar char="ü"/>
            </a:pPr>
            <a:r>
              <a:rPr lang="sl-SI" sz="2000" b="1" dirty="0" err="1" smtClean="0"/>
              <a:t>medovarni</a:t>
            </a:r>
            <a:r>
              <a:rPr lang="sl-SI" sz="2000" b="1" dirty="0" smtClean="0"/>
              <a:t> smetnjaki</a:t>
            </a:r>
          </a:p>
          <a:p>
            <a:pPr algn="ctr">
              <a:buFont typeface="Wingdings" pitchFamily="2" charset="2"/>
              <a:buChar char="ü"/>
            </a:pPr>
            <a:r>
              <a:rPr lang="sl-SI" sz="2000" b="1" dirty="0" err="1" smtClean="0"/>
              <a:t>medovarni</a:t>
            </a:r>
            <a:r>
              <a:rPr lang="sl-SI" sz="2000" b="1" dirty="0" smtClean="0"/>
              <a:t> kompostniki</a:t>
            </a:r>
          </a:p>
          <a:p>
            <a:pPr algn="ctr">
              <a:buFont typeface="Wingdings" pitchFamily="2" charset="2"/>
              <a:buChar char="ü"/>
            </a:pPr>
            <a:r>
              <a:rPr lang="sl-SI" sz="2000" b="1" dirty="0" smtClean="0"/>
              <a:t>ohišja za smetnjake</a:t>
            </a:r>
            <a:endParaRPr lang="sl-SI" b="1" dirty="0"/>
          </a:p>
        </p:txBody>
      </p:sp>
      <p:pic>
        <p:nvPicPr>
          <p:cNvPr id="6146" name="Picture 2" descr="http://dinalpbear.eu/wp-content/uploads/4_priblizevanje-kompostniku.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51520" y="1124744"/>
            <a:ext cx="2966730" cy="2119093"/>
          </a:xfrm>
          <a:prstGeom prst="rect">
            <a:avLst/>
          </a:prstGeom>
          <a:ln>
            <a:noFill/>
          </a:ln>
          <a:effectLst>
            <a:softEdge rad="112500"/>
          </a:effectLst>
        </p:spPr>
      </p:pic>
      <p:sp>
        <p:nvSpPr>
          <p:cNvPr id="18" name="Interaktivni gumb: Film 17">
            <a:hlinkClick r:id="rId10" highlightClick="1"/>
          </p:cNvPr>
          <p:cNvSpPr/>
          <p:nvPr/>
        </p:nvSpPr>
        <p:spPr>
          <a:xfrm>
            <a:off x="2411760" y="1052736"/>
            <a:ext cx="611560" cy="369332"/>
          </a:xfrm>
          <a:prstGeom prst="actionButtonMovie">
            <a:avLst/>
          </a:prstGeom>
        </p:spPr>
        <p:style>
          <a:lnRef idx="2">
            <a:schemeClr val="accent2"/>
          </a:lnRef>
          <a:fillRef idx="1">
            <a:schemeClr val="lt1"/>
          </a:fillRef>
          <a:effectRef idx="0">
            <a:schemeClr val="accent2"/>
          </a:effectRef>
          <a:fontRef idx="minor">
            <a:schemeClr val="dk1"/>
          </a:fontRef>
        </p:style>
        <p:txBody>
          <a:bodyPr wrap="square">
            <a:spAutoFit/>
          </a:bodyPr>
          <a:lstStyle/>
          <a:p>
            <a:endParaRPr lang="sl-SI" dirty="0"/>
          </a:p>
        </p:txBody>
      </p:sp>
      <p:sp>
        <p:nvSpPr>
          <p:cNvPr id="15" name="PoljeZBesedilom 14"/>
          <p:cNvSpPr txBox="1"/>
          <p:nvPr/>
        </p:nvSpPr>
        <p:spPr>
          <a:xfrm>
            <a:off x="5724128" y="6550223"/>
            <a:ext cx="2952328" cy="307777"/>
          </a:xfrm>
          <a:prstGeom prst="rect">
            <a:avLst/>
          </a:prstGeom>
          <a:noFill/>
        </p:spPr>
        <p:txBody>
          <a:bodyPr wrap="square" rtlCol="0">
            <a:spAutoFit/>
          </a:bodyPr>
          <a:lstStyle/>
          <a:p>
            <a:r>
              <a:rPr lang="sl-SI" sz="1400" i="1" dirty="0" smtClean="0"/>
              <a:t>Vir slik: </a:t>
            </a:r>
            <a:r>
              <a:rPr lang="sl-SI" sz="1400" i="1" dirty="0" err="1" smtClean="0"/>
              <a:t>www.dinalpbear.eu</a:t>
            </a:r>
            <a:endParaRPr lang="sl-SI" sz="1400" i="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188640"/>
            <a:ext cx="3096344" cy="814827"/>
          </a:xfrm>
          <a:prstGeom prst="rect">
            <a:avLst/>
          </a:prstGeom>
          <a:noFill/>
          <a:ln w="9525">
            <a:noFill/>
            <a:miter lim="800000"/>
            <a:headEnd/>
            <a:tailEnd/>
          </a:ln>
        </p:spPr>
      </p:pic>
      <p:pic>
        <p:nvPicPr>
          <p:cNvPr id="37890" name="Picture 2" descr="http://dinalpbear.eu/wp-content/uploads/2015/08/mmasterl_248-e1449565372813.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83968" y="188640"/>
            <a:ext cx="4684068" cy="3112303"/>
          </a:xfrm>
          <a:prstGeom prst="rect">
            <a:avLst/>
          </a:prstGeom>
          <a:ln>
            <a:noFill/>
          </a:ln>
          <a:effectLst>
            <a:softEdge rad="112500"/>
          </a:effectLst>
        </p:spPr>
      </p:pic>
      <p:sp>
        <p:nvSpPr>
          <p:cNvPr id="6" name="Pravokotnik 5"/>
          <p:cNvSpPr/>
          <p:nvPr/>
        </p:nvSpPr>
        <p:spPr>
          <a:xfrm>
            <a:off x="4355976" y="260648"/>
            <a:ext cx="1675780" cy="307777"/>
          </a:xfrm>
          <a:prstGeom prst="rect">
            <a:avLst/>
          </a:prstGeom>
        </p:spPr>
        <p:txBody>
          <a:bodyPr wrap="none">
            <a:spAutoFit/>
          </a:bodyPr>
          <a:lstStyle/>
          <a:p>
            <a:r>
              <a:rPr lang="sl-SI" sz="1400" dirty="0" smtClean="0">
                <a:solidFill>
                  <a:schemeClr val="bg1"/>
                </a:solidFill>
              </a:rPr>
              <a:t>Foto: Marko </a:t>
            </a:r>
            <a:r>
              <a:rPr lang="sl-SI" sz="1400" dirty="0" err="1" smtClean="0">
                <a:solidFill>
                  <a:schemeClr val="bg1"/>
                </a:solidFill>
              </a:rPr>
              <a:t>Masterl</a:t>
            </a:r>
            <a:endParaRPr lang="sl-SI" sz="1400" dirty="0">
              <a:solidFill>
                <a:schemeClr val="bg1"/>
              </a:solidFill>
            </a:endParaRPr>
          </a:p>
        </p:txBody>
      </p:sp>
      <p:pic>
        <p:nvPicPr>
          <p:cNvPr id="37892" name="Picture 4" descr="http://dinalpbear.eu/wp-content/uploads/2015/07/smrtnost-medvedov-v-prometu-lokacije.jpg"/>
          <p:cNvPicPr>
            <a:picLocks noChangeAspect="1" noChangeArrowheads="1"/>
          </p:cNvPicPr>
          <p:nvPr/>
        </p:nvPicPr>
        <p:blipFill>
          <a:blip r:embed="rId5" cstate="print"/>
          <a:srcRect/>
          <a:stretch>
            <a:fillRect/>
          </a:stretch>
        </p:blipFill>
        <p:spPr bwMode="auto">
          <a:xfrm>
            <a:off x="251520" y="2636912"/>
            <a:ext cx="5660124" cy="3999732"/>
          </a:xfrm>
          <a:prstGeom prst="rect">
            <a:avLst/>
          </a:prstGeom>
          <a:noFill/>
        </p:spPr>
      </p:pic>
      <p:sp>
        <p:nvSpPr>
          <p:cNvPr id="10" name="PoljeZBesedilom 9"/>
          <p:cNvSpPr txBox="1"/>
          <p:nvPr/>
        </p:nvSpPr>
        <p:spPr>
          <a:xfrm>
            <a:off x="611560" y="1484784"/>
            <a:ext cx="3456384" cy="707886"/>
          </a:xfrm>
          <a:prstGeom prst="rect">
            <a:avLst/>
          </a:prstGeom>
          <a:noFill/>
        </p:spPr>
        <p:txBody>
          <a:bodyPr wrap="square" rtlCol="0">
            <a:spAutoFit/>
          </a:bodyPr>
          <a:lstStyle/>
          <a:p>
            <a:pPr algn="ctr"/>
            <a:r>
              <a:rPr lang="sl-SI" sz="2000" b="1" u="sng" dirty="0" smtClean="0"/>
              <a:t>PROBLEMATIKA:</a:t>
            </a:r>
          </a:p>
          <a:p>
            <a:pPr algn="ctr"/>
            <a:r>
              <a:rPr lang="sl-SI" sz="2000" b="1" dirty="0" smtClean="0"/>
              <a:t>SMRTNOST V PROMETU</a:t>
            </a:r>
            <a:endParaRPr lang="sl-SI" b="1" dirty="0"/>
          </a:p>
        </p:txBody>
      </p:sp>
      <p:sp>
        <p:nvSpPr>
          <p:cNvPr id="11" name="PoljeZBesedilom 10">
            <a:hlinkClick r:id="rId7" highlightClick="1">
              <a:snd r:embed="rId6" name="applause.wav"/>
            </a:hlinkClick>
          </p:cNvPr>
          <p:cNvSpPr txBox="1"/>
          <p:nvPr/>
        </p:nvSpPr>
        <p:spPr>
          <a:xfrm>
            <a:off x="7164288" y="4149080"/>
            <a:ext cx="576064" cy="369332"/>
          </a:xfrm>
          <a:prstGeom prst="actionButtonSound">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sl-SI" dirty="0"/>
          </a:p>
        </p:txBody>
      </p:sp>
      <p:sp>
        <p:nvSpPr>
          <p:cNvPr id="13" name="PoljeZBesedilom 12"/>
          <p:cNvSpPr txBox="1"/>
          <p:nvPr/>
        </p:nvSpPr>
        <p:spPr>
          <a:xfrm>
            <a:off x="6732240" y="3212976"/>
            <a:ext cx="2952328" cy="307777"/>
          </a:xfrm>
          <a:prstGeom prst="rect">
            <a:avLst/>
          </a:prstGeom>
          <a:noFill/>
        </p:spPr>
        <p:txBody>
          <a:bodyPr wrap="square" rtlCol="0">
            <a:spAutoFit/>
          </a:bodyPr>
          <a:lstStyle/>
          <a:p>
            <a:r>
              <a:rPr lang="sl-SI" sz="1400" i="1" dirty="0" smtClean="0"/>
              <a:t>Vir slik: </a:t>
            </a:r>
            <a:r>
              <a:rPr lang="sl-SI" sz="1400" i="1" dirty="0" err="1" smtClean="0"/>
              <a:t>www.dinalpbear.eu</a:t>
            </a:r>
            <a:endParaRPr lang="sl-SI" sz="1400"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188640"/>
            <a:ext cx="3096344" cy="814827"/>
          </a:xfrm>
          <a:prstGeom prst="rect">
            <a:avLst/>
          </a:prstGeom>
          <a:noFill/>
          <a:ln w="9525">
            <a:noFill/>
            <a:miter lim="800000"/>
            <a:headEnd/>
            <a:tailEnd/>
          </a:ln>
        </p:spPr>
      </p:pic>
      <p:sp>
        <p:nvSpPr>
          <p:cNvPr id="3" name="PoljeZBesedilom 2"/>
          <p:cNvSpPr txBox="1"/>
          <p:nvPr/>
        </p:nvSpPr>
        <p:spPr>
          <a:xfrm>
            <a:off x="2123728" y="2420888"/>
            <a:ext cx="4896544" cy="1754326"/>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sl-SI" sz="4400" dirty="0" smtClean="0"/>
              <a:t>SKLOP:</a:t>
            </a:r>
          </a:p>
          <a:p>
            <a:pPr algn="ctr"/>
            <a:r>
              <a:rPr lang="sl-SI" sz="3200" dirty="0" smtClean="0"/>
              <a:t>GENETIKA IN EKOLOGIJA</a:t>
            </a:r>
            <a:br>
              <a:rPr lang="sl-SI" sz="3200" dirty="0" smtClean="0"/>
            </a:br>
            <a:r>
              <a:rPr lang="sl-SI" sz="3200" dirty="0" smtClean="0"/>
              <a:t>“Štetje medvedov”</a:t>
            </a:r>
            <a:endParaRPr lang="sl-SI"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188640"/>
            <a:ext cx="3096344" cy="814827"/>
          </a:xfrm>
          <a:prstGeom prst="rect">
            <a:avLst/>
          </a:prstGeom>
          <a:noFill/>
          <a:ln w="9525">
            <a:noFill/>
            <a:miter lim="800000"/>
            <a:headEnd/>
            <a:tailEnd/>
          </a:ln>
        </p:spPr>
      </p:pic>
      <p:pic>
        <p:nvPicPr>
          <p:cNvPr id="37896" name="Picture 8" descr="http://dinalpbear.eu/wp-content/uploads/2016/01/20151228_c.4-3.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52348" y="3717032"/>
            <a:ext cx="3723707" cy="2952328"/>
          </a:xfrm>
          <a:prstGeom prst="rect">
            <a:avLst/>
          </a:prstGeom>
          <a:ln>
            <a:noFill/>
          </a:ln>
          <a:effectLst>
            <a:softEdge rad="112500"/>
          </a:effectLst>
        </p:spPr>
      </p:pic>
      <p:pic>
        <p:nvPicPr>
          <p:cNvPr id="37898" name="Picture 10" descr="http://dinalpbear.eu/wp-content/uploads/20160122_11.jpg"/>
          <p:cNvPicPr>
            <a:picLocks noChangeAspect="1" noChangeArrowheads="1"/>
          </p:cNvPicPr>
          <p:nvPr/>
        </p:nvPicPr>
        <p:blipFill>
          <a:blip r:embed="rId5" cstate="print"/>
          <a:srcRect/>
          <a:stretch>
            <a:fillRect/>
          </a:stretch>
        </p:blipFill>
        <p:spPr bwMode="auto">
          <a:xfrm>
            <a:off x="5652120" y="188640"/>
            <a:ext cx="3254714" cy="4336563"/>
          </a:xfrm>
          <a:prstGeom prst="rect">
            <a:avLst/>
          </a:prstGeom>
          <a:ln>
            <a:noFill/>
          </a:ln>
          <a:effectLst>
            <a:softEdge rad="112500"/>
          </a:effectLst>
        </p:spPr>
      </p:pic>
      <p:pic>
        <p:nvPicPr>
          <p:cNvPr id="37900" name="Picture 12" descr="http://dinalpbear.eu/wp-content/uploads/20160122_160104_resized.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111552" y="4437112"/>
            <a:ext cx="2276872" cy="2276872"/>
          </a:xfrm>
          <a:prstGeom prst="rect">
            <a:avLst/>
          </a:prstGeom>
          <a:ln>
            <a:noFill/>
          </a:ln>
          <a:effectLst>
            <a:softEdge rad="112500"/>
          </a:effectLst>
        </p:spPr>
      </p:pic>
      <p:pic>
        <p:nvPicPr>
          <p:cNvPr id="37902" name="Picture 14" descr="http://dinalpbear.eu/wp-content/uploads/20160504-IdaJ-1-e1465381448803.jpg"/>
          <p:cNvPicPr>
            <a:picLocks noChangeAspect="1" noChangeArrowheads="1"/>
          </p:cNvPicPr>
          <p:nvPr/>
        </p:nvPicPr>
        <p:blipFill>
          <a:blip r:embed="rId7" cstate="print"/>
          <a:srcRect/>
          <a:stretch>
            <a:fillRect/>
          </a:stretch>
        </p:blipFill>
        <p:spPr bwMode="auto">
          <a:xfrm>
            <a:off x="251520" y="1124744"/>
            <a:ext cx="2322258" cy="3096344"/>
          </a:xfrm>
          <a:prstGeom prst="rect">
            <a:avLst/>
          </a:prstGeom>
          <a:ln>
            <a:noFill/>
          </a:ln>
          <a:effectLst>
            <a:softEdge rad="112500"/>
          </a:effectLst>
        </p:spPr>
      </p:pic>
      <p:sp>
        <p:nvSpPr>
          <p:cNvPr id="10" name="PoljeZBesedilom 9"/>
          <p:cNvSpPr txBox="1"/>
          <p:nvPr/>
        </p:nvSpPr>
        <p:spPr>
          <a:xfrm>
            <a:off x="2411760" y="2060848"/>
            <a:ext cx="3456384" cy="1015663"/>
          </a:xfrm>
          <a:prstGeom prst="rect">
            <a:avLst/>
          </a:prstGeom>
          <a:noFill/>
        </p:spPr>
        <p:txBody>
          <a:bodyPr wrap="square" rtlCol="0">
            <a:spAutoFit/>
          </a:bodyPr>
          <a:lstStyle/>
          <a:p>
            <a:pPr algn="ctr"/>
            <a:r>
              <a:rPr lang="sl-SI" sz="2000" b="1" u="sng" dirty="0" smtClean="0"/>
              <a:t>MOŽNE REŠITVE:</a:t>
            </a:r>
          </a:p>
          <a:p>
            <a:pPr algn="ctr">
              <a:buFont typeface="Wingdings" pitchFamily="2" charset="2"/>
              <a:buChar char="ü"/>
            </a:pPr>
            <a:r>
              <a:rPr lang="sl-SI" sz="2000" b="1" dirty="0" smtClean="0"/>
              <a:t>zvočna odvračala</a:t>
            </a:r>
          </a:p>
          <a:p>
            <a:pPr algn="ctr">
              <a:buFont typeface="Wingdings" pitchFamily="2" charset="2"/>
              <a:buChar char="ü"/>
            </a:pPr>
            <a:r>
              <a:rPr lang="sl-SI" sz="2000" b="1" dirty="0" smtClean="0"/>
              <a:t>video nadzor</a:t>
            </a:r>
            <a:endParaRPr lang="sl-SI" b="1" dirty="0"/>
          </a:p>
        </p:txBody>
      </p:sp>
      <p:sp>
        <p:nvSpPr>
          <p:cNvPr id="12" name="Navzgor ukrivljena puščica 11"/>
          <p:cNvSpPr/>
          <p:nvPr/>
        </p:nvSpPr>
        <p:spPr>
          <a:xfrm rot="18085858">
            <a:off x="7540316" y="4373422"/>
            <a:ext cx="1152128" cy="514828"/>
          </a:xfrm>
          <a:prstGeom prst="curved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l-SI">
              <a:solidFill>
                <a:schemeClr val="tx1"/>
              </a:solidFill>
            </a:endParaRPr>
          </a:p>
        </p:txBody>
      </p:sp>
      <p:sp>
        <p:nvSpPr>
          <p:cNvPr id="13" name="PoljeZBesedilom 12">
            <a:hlinkClick r:id="rId8" highlightClick="1"/>
          </p:cNvPr>
          <p:cNvSpPr txBox="1"/>
          <p:nvPr/>
        </p:nvSpPr>
        <p:spPr>
          <a:xfrm>
            <a:off x="474560" y="5254260"/>
            <a:ext cx="648072" cy="369332"/>
          </a:xfrm>
          <a:prstGeom prst="actionButtonMovie">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sl-SI" dirty="0"/>
          </a:p>
        </p:txBody>
      </p:sp>
      <p:sp>
        <p:nvSpPr>
          <p:cNvPr id="19" name="PoljeZBesedilom 18"/>
          <p:cNvSpPr txBox="1"/>
          <p:nvPr/>
        </p:nvSpPr>
        <p:spPr>
          <a:xfrm>
            <a:off x="2051720" y="6577607"/>
            <a:ext cx="2952328" cy="307777"/>
          </a:xfrm>
          <a:prstGeom prst="rect">
            <a:avLst/>
          </a:prstGeom>
          <a:noFill/>
        </p:spPr>
        <p:txBody>
          <a:bodyPr wrap="square" rtlCol="0">
            <a:spAutoFit/>
          </a:bodyPr>
          <a:lstStyle/>
          <a:p>
            <a:r>
              <a:rPr lang="sl-SI" sz="1400" i="1" dirty="0" smtClean="0"/>
              <a:t>Vir slik: </a:t>
            </a:r>
            <a:r>
              <a:rPr lang="sl-SI" sz="1400" i="1" dirty="0" err="1" smtClean="0"/>
              <a:t>www.dinalpbear.eu</a:t>
            </a:r>
            <a:endParaRPr lang="sl-SI" sz="1400" i="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188640"/>
            <a:ext cx="3096344" cy="814827"/>
          </a:xfrm>
          <a:prstGeom prst="rect">
            <a:avLst/>
          </a:prstGeom>
          <a:noFill/>
          <a:ln w="9525">
            <a:noFill/>
            <a:miter lim="800000"/>
            <a:headEnd/>
            <a:tailEnd/>
          </a:ln>
        </p:spPr>
      </p:pic>
      <p:sp>
        <p:nvSpPr>
          <p:cNvPr id="47106" name="AutoShape 2" descr="http://dinalpbear.eu/wp-content/uploads/2015/10/20151007-Zlo%C5%BEenka-Medvedu-prijazno_Irena-K-page-00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47108" name="AutoShape 4" descr="http://dinalpbear.eu/wp-content/uploads/2015/10/20151007-Zlo%C5%BEenka-Medvedu-prijazno_Irena-K-page-00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pic>
        <p:nvPicPr>
          <p:cNvPr id="47112" name="Picture 8" descr="http://dinalpbear.eu/wp-content/uploads/2015/09/Elektromreza_cebelnjak-e144956529983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11960" y="260648"/>
            <a:ext cx="4646384" cy="3520927"/>
          </a:xfrm>
          <a:prstGeom prst="rect">
            <a:avLst/>
          </a:prstGeom>
          <a:ln>
            <a:noFill/>
          </a:ln>
          <a:effectLst>
            <a:softEdge rad="112500"/>
          </a:effectLst>
        </p:spPr>
      </p:pic>
      <p:sp>
        <p:nvSpPr>
          <p:cNvPr id="7" name="PoljeZBesedilom 6"/>
          <p:cNvSpPr txBox="1"/>
          <p:nvPr/>
        </p:nvSpPr>
        <p:spPr>
          <a:xfrm>
            <a:off x="539552" y="1628800"/>
            <a:ext cx="3456384" cy="1015663"/>
          </a:xfrm>
          <a:prstGeom prst="rect">
            <a:avLst/>
          </a:prstGeom>
          <a:noFill/>
        </p:spPr>
        <p:txBody>
          <a:bodyPr wrap="square" rtlCol="0">
            <a:spAutoFit/>
          </a:bodyPr>
          <a:lstStyle/>
          <a:p>
            <a:pPr algn="ctr"/>
            <a:r>
              <a:rPr lang="sl-SI" sz="2000" b="1" u="sng" dirty="0" smtClean="0"/>
              <a:t>PROBLEMATIKA:</a:t>
            </a:r>
          </a:p>
          <a:p>
            <a:pPr algn="ctr"/>
            <a:r>
              <a:rPr lang="sl-SI" sz="2000" b="1" dirty="0" smtClean="0"/>
              <a:t>ŠKODNI PRIMERI – ŽIVINA IN ČEBELJI PANJI</a:t>
            </a:r>
            <a:endParaRPr lang="sl-SI" b="1" dirty="0"/>
          </a:p>
        </p:txBody>
      </p:sp>
      <p:pic>
        <p:nvPicPr>
          <p:cNvPr id="1026" name="Picture 2" descr="http://dinalpbear.eu/wp-content/uploads/2015/07/IMG_1226.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1520" y="3068960"/>
            <a:ext cx="5289348" cy="3527955"/>
          </a:xfrm>
          <a:prstGeom prst="rect">
            <a:avLst/>
          </a:prstGeom>
          <a:ln>
            <a:noFill/>
          </a:ln>
          <a:effectLst>
            <a:softEdge rad="112500"/>
          </a:effectLst>
        </p:spPr>
      </p:pic>
      <p:sp>
        <p:nvSpPr>
          <p:cNvPr id="10" name="PoljeZBesedilom 9"/>
          <p:cNvSpPr txBox="1"/>
          <p:nvPr/>
        </p:nvSpPr>
        <p:spPr>
          <a:xfrm>
            <a:off x="6660232" y="3717032"/>
            <a:ext cx="2952328" cy="307777"/>
          </a:xfrm>
          <a:prstGeom prst="rect">
            <a:avLst/>
          </a:prstGeom>
          <a:noFill/>
        </p:spPr>
        <p:txBody>
          <a:bodyPr wrap="square" rtlCol="0">
            <a:spAutoFit/>
          </a:bodyPr>
          <a:lstStyle/>
          <a:p>
            <a:r>
              <a:rPr lang="sl-SI" sz="1400" i="1" dirty="0" smtClean="0"/>
              <a:t>Vir slik: </a:t>
            </a:r>
            <a:r>
              <a:rPr lang="sl-SI" sz="1400" i="1" dirty="0" err="1" smtClean="0"/>
              <a:t>www.dinalpbear.eu</a:t>
            </a:r>
            <a:endParaRPr lang="sl-SI" sz="1400" i="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dinalpbear.eu/wp-content/uploads/2015/12/Foto-Rok-%C4%8Cerne-e144907626666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3528" y="2761302"/>
            <a:ext cx="4968552" cy="3726414"/>
          </a:xfrm>
          <a:prstGeom prst="rect">
            <a:avLst/>
          </a:prstGeom>
          <a:ln>
            <a:noFill/>
          </a:ln>
          <a:effectLst>
            <a:softEdge rad="112500"/>
          </a:effectLst>
        </p:spPr>
      </p:pic>
      <p:pic>
        <p:nvPicPr>
          <p:cNvPr id="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1520" y="188640"/>
            <a:ext cx="3096344" cy="814827"/>
          </a:xfrm>
          <a:prstGeom prst="rect">
            <a:avLst/>
          </a:prstGeom>
          <a:noFill/>
          <a:ln w="9525">
            <a:noFill/>
            <a:miter lim="800000"/>
            <a:headEnd/>
            <a:tailEnd/>
          </a:ln>
        </p:spPr>
      </p:pic>
      <p:sp>
        <p:nvSpPr>
          <p:cNvPr id="47106" name="AutoShape 2" descr="http://dinalpbear.eu/wp-content/uploads/2015/10/20151007-Zlo%C5%BEenka-Medvedu-prijazno_Irena-K-page-00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47108" name="AutoShape 4" descr="http://dinalpbear.eu/wp-content/uploads/2015/10/20151007-Zlo%C5%BEenka-Medvedu-prijazno_Irena-K-page-00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7" name="PoljeZBesedilom 6"/>
          <p:cNvSpPr txBox="1"/>
          <p:nvPr/>
        </p:nvSpPr>
        <p:spPr>
          <a:xfrm>
            <a:off x="395536" y="1628800"/>
            <a:ext cx="3456384" cy="1015663"/>
          </a:xfrm>
          <a:prstGeom prst="rect">
            <a:avLst/>
          </a:prstGeom>
          <a:noFill/>
        </p:spPr>
        <p:txBody>
          <a:bodyPr wrap="square" rtlCol="0">
            <a:spAutoFit/>
          </a:bodyPr>
          <a:lstStyle/>
          <a:p>
            <a:pPr algn="ctr"/>
            <a:r>
              <a:rPr lang="sl-SI" sz="2000" b="1" u="sng" dirty="0" smtClean="0"/>
              <a:t>MOŽNE REŠITVE:</a:t>
            </a:r>
          </a:p>
          <a:p>
            <a:pPr algn="ctr">
              <a:buFont typeface="Wingdings" pitchFamily="2" charset="2"/>
              <a:buChar char="ü"/>
            </a:pPr>
            <a:r>
              <a:rPr lang="sl-SI" sz="2000" b="1" dirty="0" smtClean="0"/>
              <a:t>električne ograje</a:t>
            </a:r>
          </a:p>
          <a:p>
            <a:pPr algn="ctr">
              <a:buFont typeface="Wingdings" pitchFamily="2" charset="2"/>
              <a:buChar char="ü"/>
            </a:pPr>
            <a:r>
              <a:rPr lang="sl-SI" sz="2000" b="1" dirty="0" smtClean="0"/>
              <a:t>pastirski psi</a:t>
            </a:r>
            <a:endParaRPr lang="sl-SI" b="1" dirty="0"/>
          </a:p>
        </p:txBody>
      </p:sp>
      <p:pic>
        <p:nvPicPr>
          <p:cNvPr id="8" name="Picture 4" descr="http://dinalpbear.eu/wp-content/uploads/IMG_62861-e1465381183213.jpg"/>
          <p:cNvPicPr>
            <a:picLocks noChangeAspect="1" noChangeArrowheads="1"/>
          </p:cNvPicPr>
          <p:nvPr/>
        </p:nvPicPr>
        <p:blipFill>
          <a:blip r:embed="rId5" cstate="print"/>
          <a:srcRect/>
          <a:stretch>
            <a:fillRect/>
          </a:stretch>
        </p:blipFill>
        <p:spPr bwMode="auto">
          <a:xfrm>
            <a:off x="3647389" y="404664"/>
            <a:ext cx="4992555" cy="3744416"/>
          </a:xfrm>
          <a:prstGeom prst="rect">
            <a:avLst/>
          </a:prstGeom>
          <a:ln>
            <a:noFill/>
          </a:ln>
          <a:effectLst>
            <a:softEdge rad="112500"/>
          </a:effectLst>
        </p:spPr>
      </p:pic>
      <p:sp>
        <p:nvSpPr>
          <p:cNvPr id="10" name="Puščica gor 9"/>
          <p:cNvSpPr/>
          <p:nvPr/>
        </p:nvSpPr>
        <p:spPr>
          <a:xfrm rot="16200000">
            <a:off x="3563888" y="4725144"/>
            <a:ext cx="504056" cy="792088"/>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l-SI"/>
          </a:p>
        </p:txBody>
      </p:sp>
      <p:sp>
        <p:nvSpPr>
          <p:cNvPr id="12" name="Puščica gor 11"/>
          <p:cNvSpPr/>
          <p:nvPr/>
        </p:nvSpPr>
        <p:spPr>
          <a:xfrm rot="1403128">
            <a:off x="5788613" y="3496501"/>
            <a:ext cx="504056" cy="792088"/>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l-SI"/>
          </a:p>
        </p:txBody>
      </p:sp>
      <p:sp>
        <p:nvSpPr>
          <p:cNvPr id="13" name="PoljeZBesedilom 12"/>
          <p:cNvSpPr txBox="1"/>
          <p:nvPr/>
        </p:nvSpPr>
        <p:spPr>
          <a:xfrm>
            <a:off x="395536" y="6361583"/>
            <a:ext cx="2952328" cy="307777"/>
          </a:xfrm>
          <a:prstGeom prst="rect">
            <a:avLst/>
          </a:prstGeom>
          <a:noFill/>
        </p:spPr>
        <p:txBody>
          <a:bodyPr wrap="square" rtlCol="0">
            <a:spAutoFit/>
          </a:bodyPr>
          <a:lstStyle/>
          <a:p>
            <a:r>
              <a:rPr lang="sl-SI" sz="1400" i="1" dirty="0" smtClean="0"/>
              <a:t>Vir slik: </a:t>
            </a:r>
            <a:r>
              <a:rPr lang="sl-SI" sz="1400" i="1" dirty="0" err="1" smtClean="0"/>
              <a:t>www.dinalpbear.eu</a:t>
            </a:r>
            <a:endParaRPr lang="sl-SI" sz="1400" i="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188640"/>
            <a:ext cx="3096344" cy="814827"/>
          </a:xfrm>
          <a:prstGeom prst="rect">
            <a:avLst/>
          </a:prstGeom>
          <a:noFill/>
          <a:ln w="9525">
            <a:noFill/>
            <a:miter lim="800000"/>
            <a:headEnd/>
            <a:tailEnd/>
          </a:ln>
        </p:spPr>
      </p:pic>
      <p:sp>
        <p:nvSpPr>
          <p:cNvPr id="47106" name="AutoShape 2" descr="http://dinalpbear.eu/wp-content/uploads/2015/10/20151007-Zlo%C5%BEenka-Medvedu-prijazno_Irena-K-page-00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47108" name="AutoShape 4" descr="http://dinalpbear.eu/wp-content/uploads/2015/10/20151007-Zlo%C5%BEenka-Medvedu-prijazno_Irena-K-page-00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pic>
        <p:nvPicPr>
          <p:cNvPr id="48130" name="Picture 2" descr="http://dinalpbear.eu/wp-content/uploads/2015/11/IMAG1042-e1447408902330.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1520" y="4437112"/>
            <a:ext cx="3947313" cy="2232248"/>
          </a:xfrm>
          <a:prstGeom prst="rect">
            <a:avLst/>
          </a:prstGeom>
          <a:ln>
            <a:noFill/>
          </a:ln>
          <a:effectLst>
            <a:softEdge rad="112500"/>
          </a:effectLst>
        </p:spPr>
      </p:pic>
      <p:pic>
        <p:nvPicPr>
          <p:cNvPr id="48134" name="Picture 6" descr="http://dinalpbear.eu/wp-content/uploads/20160606-13340090_1739439426300227_9149323060664148070_o-Janez-Tarman-e1465380318304.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92080" y="188640"/>
            <a:ext cx="3636404" cy="2424269"/>
          </a:xfrm>
          <a:prstGeom prst="rect">
            <a:avLst/>
          </a:prstGeom>
          <a:ln>
            <a:noFill/>
          </a:ln>
          <a:effectLst>
            <a:softEdge rad="112500"/>
          </a:effectLst>
        </p:spPr>
      </p:pic>
      <p:pic>
        <p:nvPicPr>
          <p:cNvPr id="48136" name="Picture 8" descr="http://dinalpbear.eu/wp-content/uploads/20160606-13329530_1739439432966893_8238928946552187498_o-Janez-Tarman-e1465380364368.jpg"/>
          <p:cNvPicPr>
            <a:picLocks noChangeAspect="1" noChangeArrowheads="1"/>
          </p:cNvPicPr>
          <p:nvPr/>
        </p:nvPicPr>
        <p:blipFill>
          <a:blip r:embed="rId6" cstate="print"/>
          <a:srcRect/>
          <a:stretch>
            <a:fillRect/>
          </a:stretch>
        </p:blipFill>
        <p:spPr bwMode="auto">
          <a:xfrm>
            <a:off x="4977680" y="4077072"/>
            <a:ext cx="3914800" cy="2609867"/>
          </a:xfrm>
          <a:prstGeom prst="rect">
            <a:avLst/>
          </a:prstGeom>
          <a:ln>
            <a:noFill/>
          </a:ln>
          <a:effectLst>
            <a:softEdge rad="112500"/>
          </a:effectLst>
        </p:spPr>
      </p:pic>
      <p:sp>
        <p:nvSpPr>
          <p:cNvPr id="11" name="Pravokotnik 10"/>
          <p:cNvSpPr/>
          <p:nvPr/>
        </p:nvSpPr>
        <p:spPr>
          <a:xfrm>
            <a:off x="5076056" y="6237312"/>
            <a:ext cx="1584986" cy="307777"/>
          </a:xfrm>
          <a:prstGeom prst="rect">
            <a:avLst/>
          </a:prstGeom>
        </p:spPr>
        <p:txBody>
          <a:bodyPr wrap="none">
            <a:spAutoFit/>
          </a:bodyPr>
          <a:lstStyle/>
          <a:p>
            <a:r>
              <a:rPr lang="sl-SI" sz="1400" dirty="0" smtClean="0">
                <a:solidFill>
                  <a:schemeClr val="bg1"/>
                </a:solidFill>
              </a:rPr>
              <a:t>Foto: Janez Tarman</a:t>
            </a:r>
            <a:endParaRPr lang="sl-SI" sz="1400" dirty="0">
              <a:solidFill>
                <a:schemeClr val="bg1"/>
              </a:solidFill>
            </a:endParaRPr>
          </a:p>
        </p:txBody>
      </p:sp>
      <p:pic>
        <p:nvPicPr>
          <p:cNvPr id="48138" name="Picture 10" descr="http://dinalpbear.eu/wp-content/uploads/5.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732240" y="2636912"/>
            <a:ext cx="2088232" cy="1392155"/>
          </a:xfrm>
          <a:prstGeom prst="rect">
            <a:avLst/>
          </a:prstGeom>
          <a:ln>
            <a:noFill/>
          </a:ln>
          <a:effectLst>
            <a:softEdge rad="112500"/>
          </a:effectLst>
        </p:spPr>
      </p:pic>
      <p:pic>
        <p:nvPicPr>
          <p:cNvPr id="13" name="Picture 6" descr="http://dinalpbear.eu/wp-content/uploads/2015/10/20151007-Zlo%C5%BEenka-Medvedu-prijazno_Irena-K-page-001.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83568" y="1844824"/>
            <a:ext cx="1728192" cy="2520280"/>
          </a:xfrm>
          <a:prstGeom prst="rect">
            <a:avLst/>
          </a:prstGeom>
          <a:ln>
            <a:noFill/>
          </a:ln>
          <a:effectLst>
            <a:softEdge rad="112500"/>
          </a:effectLst>
        </p:spPr>
      </p:pic>
      <p:sp>
        <p:nvSpPr>
          <p:cNvPr id="14" name="PoljeZBesedilom 13"/>
          <p:cNvSpPr txBox="1"/>
          <p:nvPr/>
        </p:nvSpPr>
        <p:spPr>
          <a:xfrm>
            <a:off x="1763688" y="1052736"/>
            <a:ext cx="3456384"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sl-SI" sz="2000" b="1" u="sng" dirty="0" smtClean="0"/>
              <a:t>PROBLEMATIKA:</a:t>
            </a:r>
          </a:p>
          <a:p>
            <a:pPr algn="ctr"/>
            <a:r>
              <a:rPr lang="sl-SI" sz="2000" b="1" dirty="0" smtClean="0"/>
              <a:t>NEGATIVEN ODNOS LJUDI!!!</a:t>
            </a:r>
          </a:p>
        </p:txBody>
      </p:sp>
      <p:sp>
        <p:nvSpPr>
          <p:cNvPr id="15" name="PoljeZBesedilom 14"/>
          <p:cNvSpPr txBox="1"/>
          <p:nvPr/>
        </p:nvSpPr>
        <p:spPr>
          <a:xfrm>
            <a:off x="2555776" y="2708920"/>
            <a:ext cx="4032448" cy="1323439"/>
          </a:xfrm>
          <a:prstGeom prst="rect">
            <a:avLst/>
          </a:prstGeom>
          <a:noFill/>
        </p:spPr>
        <p:txBody>
          <a:bodyPr wrap="square" rtlCol="0">
            <a:spAutoFit/>
          </a:bodyPr>
          <a:lstStyle/>
          <a:p>
            <a:pPr algn="ctr"/>
            <a:r>
              <a:rPr lang="sl-SI" sz="2000" b="1" u="sng" dirty="0" smtClean="0"/>
              <a:t>MOŽNI PRISTOPI:</a:t>
            </a:r>
          </a:p>
          <a:p>
            <a:pPr algn="ctr">
              <a:buFont typeface="Wingdings" pitchFamily="2" charset="2"/>
              <a:buChar char="ü"/>
            </a:pPr>
            <a:r>
              <a:rPr lang="sl-SI" sz="2000" b="1" dirty="0" smtClean="0"/>
              <a:t>raziskave</a:t>
            </a:r>
          </a:p>
          <a:p>
            <a:pPr algn="ctr">
              <a:buFont typeface="Wingdings" pitchFamily="2" charset="2"/>
              <a:buChar char="ü"/>
            </a:pPr>
            <a:r>
              <a:rPr lang="sl-SI" sz="2000" b="1" dirty="0" smtClean="0"/>
              <a:t>IZOBRAŽEVANJE in OZAVEŠČANJE</a:t>
            </a:r>
          </a:p>
          <a:p>
            <a:pPr algn="ctr">
              <a:buFont typeface="Wingdings" pitchFamily="2" charset="2"/>
              <a:buChar char="ü"/>
            </a:pPr>
            <a:r>
              <a:rPr lang="sl-SI" sz="2000" b="1" dirty="0" err="1" smtClean="0"/>
              <a:t>ekoturizem</a:t>
            </a:r>
            <a:endParaRPr lang="sl-SI" b="1" dirty="0"/>
          </a:p>
        </p:txBody>
      </p:sp>
      <p:sp>
        <p:nvSpPr>
          <p:cNvPr id="16" name="Pravokotnik 15"/>
          <p:cNvSpPr/>
          <p:nvPr/>
        </p:nvSpPr>
        <p:spPr>
          <a:xfrm>
            <a:off x="7236296" y="2204864"/>
            <a:ext cx="1584986" cy="307777"/>
          </a:xfrm>
          <a:prstGeom prst="rect">
            <a:avLst/>
          </a:prstGeom>
        </p:spPr>
        <p:txBody>
          <a:bodyPr wrap="none">
            <a:spAutoFit/>
          </a:bodyPr>
          <a:lstStyle/>
          <a:p>
            <a:r>
              <a:rPr lang="sl-SI" sz="1400" dirty="0" smtClean="0">
                <a:solidFill>
                  <a:schemeClr val="bg1"/>
                </a:solidFill>
              </a:rPr>
              <a:t>Foto: Janez Tarman</a:t>
            </a:r>
            <a:endParaRPr lang="sl-SI" sz="1400" dirty="0">
              <a:solidFill>
                <a:schemeClr val="bg1"/>
              </a:solidFill>
            </a:endParaRPr>
          </a:p>
        </p:txBody>
      </p:sp>
      <p:sp>
        <p:nvSpPr>
          <p:cNvPr id="17" name="Elipsa 16"/>
          <p:cNvSpPr/>
          <p:nvPr/>
        </p:nvSpPr>
        <p:spPr>
          <a:xfrm>
            <a:off x="1259632" y="1988840"/>
            <a:ext cx="864096" cy="864096"/>
          </a:xfrm>
          <a:prstGeom prst="ellipse">
            <a:avLst/>
          </a:prstGeom>
          <a:noFill/>
          <a:ln w="76200"/>
        </p:spPr>
        <p:style>
          <a:lnRef idx="2">
            <a:schemeClr val="accent3"/>
          </a:lnRef>
          <a:fillRef idx="1">
            <a:schemeClr val="lt1"/>
          </a:fillRef>
          <a:effectRef idx="0">
            <a:schemeClr val="accent3"/>
          </a:effectRef>
          <a:fontRef idx="minor">
            <a:schemeClr val="dk1"/>
          </a:fontRef>
        </p:style>
        <p:txBody>
          <a:bodyPr rtlCol="0" anchor="ctr"/>
          <a:lstStyle/>
          <a:p>
            <a:pPr algn="ctr"/>
            <a:endParaRPr lang="sl-SI"/>
          </a:p>
        </p:txBody>
      </p:sp>
      <p:sp>
        <p:nvSpPr>
          <p:cNvPr id="18" name="PoljeZBesedilom 17"/>
          <p:cNvSpPr txBox="1"/>
          <p:nvPr/>
        </p:nvSpPr>
        <p:spPr>
          <a:xfrm>
            <a:off x="323528" y="6550223"/>
            <a:ext cx="2952328" cy="307777"/>
          </a:xfrm>
          <a:prstGeom prst="rect">
            <a:avLst/>
          </a:prstGeom>
          <a:noFill/>
        </p:spPr>
        <p:txBody>
          <a:bodyPr wrap="square" rtlCol="0">
            <a:spAutoFit/>
          </a:bodyPr>
          <a:lstStyle/>
          <a:p>
            <a:r>
              <a:rPr lang="sl-SI" sz="1400" i="1" dirty="0" smtClean="0"/>
              <a:t>Vir slik: </a:t>
            </a:r>
            <a:r>
              <a:rPr lang="sl-SI" sz="1400" i="1" dirty="0" err="1" smtClean="0"/>
              <a:t>www.dinalpbear.eu</a:t>
            </a:r>
            <a:endParaRPr lang="sl-SI" sz="1400" i="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188640"/>
            <a:ext cx="3096344" cy="814827"/>
          </a:xfrm>
          <a:prstGeom prst="rect">
            <a:avLst/>
          </a:prstGeom>
          <a:noFill/>
          <a:ln w="9525">
            <a:noFill/>
            <a:miter lim="800000"/>
            <a:headEnd/>
            <a:tailEnd/>
          </a:ln>
        </p:spPr>
      </p:pic>
      <p:sp>
        <p:nvSpPr>
          <p:cNvPr id="12" name="PoljeZBesedilom 11"/>
          <p:cNvSpPr txBox="1"/>
          <p:nvPr/>
        </p:nvSpPr>
        <p:spPr>
          <a:xfrm>
            <a:off x="4427984" y="221441"/>
            <a:ext cx="4536504" cy="2559487"/>
          </a:xfrm>
          <a:prstGeom prst="irregularSeal2">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sl-SI" sz="2000" b="1" dirty="0" smtClean="0"/>
              <a:t>KAJ LAHKO STORIM </a:t>
            </a:r>
          </a:p>
          <a:p>
            <a:pPr algn="ctr"/>
            <a:r>
              <a:rPr lang="sl-SI" sz="2800" b="1" dirty="0" smtClean="0"/>
              <a:t>SAM/-A???</a:t>
            </a:r>
            <a:endParaRPr lang="sl-SI" sz="2800" b="1" dirty="0"/>
          </a:p>
        </p:txBody>
      </p:sp>
      <p:sp>
        <p:nvSpPr>
          <p:cNvPr id="15" name="PoljeZBesedilom 14"/>
          <p:cNvSpPr txBox="1"/>
          <p:nvPr/>
        </p:nvSpPr>
        <p:spPr>
          <a:xfrm>
            <a:off x="323528" y="2348880"/>
            <a:ext cx="4032448" cy="2585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buFont typeface="Wingdings" pitchFamily="2" charset="2"/>
              <a:buChar char="ü"/>
            </a:pPr>
            <a:endParaRPr lang="sl-SI" b="1" dirty="0" smtClean="0"/>
          </a:p>
          <a:p>
            <a:pPr algn="ctr">
              <a:buFont typeface="Wingdings" pitchFamily="2" charset="2"/>
              <a:buChar char="ü"/>
            </a:pPr>
            <a:r>
              <a:rPr lang="sl-SI" b="1" dirty="0" smtClean="0"/>
              <a:t>NE PUŠČAM ODPADKOV DOSTOPNIH MEDVEDU,</a:t>
            </a:r>
          </a:p>
          <a:p>
            <a:pPr algn="ctr">
              <a:buFont typeface="Wingdings" pitchFamily="2" charset="2"/>
              <a:buChar char="ü"/>
            </a:pPr>
            <a:r>
              <a:rPr lang="sl-SI" b="1" dirty="0" smtClean="0"/>
              <a:t>NE HRANIM MEDVEDOV,</a:t>
            </a:r>
          </a:p>
          <a:p>
            <a:pPr algn="ctr">
              <a:buFont typeface="Wingdings" pitchFamily="2" charset="2"/>
              <a:buChar char="ü"/>
            </a:pPr>
            <a:r>
              <a:rPr lang="sl-SI" b="1" dirty="0" smtClean="0"/>
              <a:t>ZAŠČITIM SVOJO LASTNINO,</a:t>
            </a:r>
          </a:p>
          <a:p>
            <a:pPr algn="ctr">
              <a:buFont typeface="Wingdings" pitchFamily="2" charset="2"/>
              <a:buChar char="ü"/>
            </a:pPr>
            <a:r>
              <a:rPr lang="sl-SI" b="1" dirty="0" smtClean="0"/>
              <a:t>SEM POZOREN NA CESTI,</a:t>
            </a:r>
          </a:p>
          <a:p>
            <a:pPr algn="ctr">
              <a:buFont typeface="Wingdings" pitchFamily="2" charset="2"/>
              <a:buChar char="ü"/>
            </a:pPr>
            <a:r>
              <a:rPr lang="sl-SI" b="1" dirty="0" smtClean="0"/>
              <a:t>IZBOLJŠAM SVOJ ODNOS ZA BOLJŠE SOBIVANJE.</a:t>
            </a:r>
          </a:p>
          <a:p>
            <a:endParaRPr lang="sl-SI" dirty="0"/>
          </a:p>
        </p:txBody>
      </p:sp>
      <p:sp>
        <p:nvSpPr>
          <p:cNvPr id="16" name="PoljeZBesedilom 15"/>
          <p:cNvSpPr txBox="1"/>
          <p:nvPr/>
        </p:nvSpPr>
        <p:spPr>
          <a:xfrm>
            <a:off x="4788024" y="3212976"/>
            <a:ext cx="3816424" cy="286232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endParaRPr lang="sl-SI" b="1" dirty="0" smtClean="0"/>
          </a:p>
          <a:p>
            <a:pPr algn="ctr"/>
            <a:r>
              <a:rPr lang="sl-SI" b="1" u="sng" dirty="0" smtClean="0"/>
              <a:t>SODELUJEM V AKCIJAH ZA OZAVEŠČANJE LJUDI – IDEJE ZA ŠOLE:</a:t>
            </a:r>
          </a:p>
          <a:p>
            <a:pPr algn="ctr"/>
            <a:endParaRPr lang="sl-SI" b="1" u="sng" dirty="0" smtClean="0"/>
          </a:p>
          <a:p>
            <a:pPr algn="ctr">
              <a:buFont typeface="Wingdings" pitchFamily="2" charset="2"/>
              <a:buChar char="ü"/>
            </a:pPr>
            <a:r>
              <a:rPr lang="sl-SI" b="1" dirty="0" smtClean="0"/>
              <a:t>Ozaveščanje lokalnega prebivalstva: delavnice, rubrika v lokalnem glasilu ali družbenih omrežjih.</a:t>
            </a:r>
          </a:p>
          <a:p>
            <a:pPr algn="ctr">
              <a:buFont typeface="Wingdings" pitchFamily="2" charset="2"/>
              <a:buChar char="ü"/>
            </a:pPr>
            <a:r>
              <a:rPr lang="sl-SI" b="1" dirty="0" smtClean="0"/>
              <a:t>Uporaba znamke “Medvedu prijazno” za šolske izdelke.</a:t>
            </a:r>
          </a:p>
          <a:p>
            <a:pPr algn="ctr">
              <a:buFont typeface="Wingdings" pitchFamily="2" charset="2"/>
              <a:buChar char="ü"/>
            </a:pPr>
            <a:endParaRPr lang="sl-SI" b="1" dirty="0"/>
          </a:p>
        </p:txBody>
      </p:sp>
      <p:sp>
        <p:nvSpPr>
          <p:cNvPr id="36866" name="AutoShape 2" descr="Rezultat iskanja slik za f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36868" name="AutoShape 4" descr="Rezultat iskanja slik za f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188640"/>
            <a:ext cx="3096344" cy="814827"/>
          </a:xfrm>
          <a:prstGeom prst="rect">
            <a:avLst/>
          </a:prstGeom>
          <a:noFill/>
          <a:ln w="9525">
            <a:noFill/>
            <a:miter lim="800000"/>
            <a:headEnd/>
            <a:tailEnd/>
          </a:ln>
        </p:spPr>
      </p:pic>
      <p:sp>
        <p:nvSpPr>
          <p:cNvPr id="36866" name="AutoShape 2" descr="Rezultat iskanja slik za f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36868" name="AutoShape 4" descr="Rezultat iskanja slik za f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pic>
        <p:nvPicPr>
          <p:cNvPr id="3789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31640" y="1196752"/>
            <a:ext cx="6408712" cy="4908801"/>
          </a:xfrm>
          <a:prstGeom prst="rect">
            <a:avLst/>
          </a:prstGeom>
          <a:ln>
            <a:noFill/>
          </a:ln>
          <a:effectLst>
            <a:softEdge rad="112500"/>
          </a:effectLst>
        </p:spPr>
      </p:pic>
      <p:sp>
        <p:nvSpPr>
          <p:cNvPr id="9" name="Zaokrožen pravokotni oblaček 8"/>
          <p:cNvSpPr/>
          <p:nvPr/>
        </p:nvSpPr>
        <p:spPr>
          <a:xfrm rot="807700">
            <a:off x="4139952" y="2060848"/>
            <a:ext cx="2952328" cy="1512168"/>
          </a:xfrm>
          <a:prstGeom prst="wedgeRoundRectCallout">
            <a:avLst>
              <a:gd name="adj1" fmla="val -51015"/>
              <a:gd name="adj2" fmla="val 115281"/>
              <a:gd name="adj3" fmla="val 16667"/>
            </a:avLst>
          </a:prstGeom>
          <a:noFill/>
          <a:ln w="76200"/>
        </p:spPr>
        <p:style>
          <a:lnRef idx="2">
            <a:schemeClr val="accent3"/>
          </a:lnRef>
          <a:fillRef idx="1">
            <a:schemeClr val="lt1"/>
          </a:fillRef>
          <a:effectRef idx="0">
            <a:schemeClr val="accent3"/>
          </a:effectRef>
          <a:fontRef idx="minor">
            <a:schemeClr val="dk1"/>
          </a:fontRef>
        </p:style>
        <p:txBody>
          <a:bodyPr rtlCol="0" anchor="ctr"/>
          <a:lstStyle/>
          <a:p>
            <a:pPr algn="ctr"/>
            <a:endParaRPr lang="sl-SI"/>
          </a:p>
        </p:txBody>
      </p:sp>
      <p:sp>
        <p:nvSpPr>
          <p:cNvPr id="11" name="PoljeZBesedilom 10"/>
          <p:cNvSpPr txBox="1"/>
          <p:nvPr/>
        </p:nvSpPr>
        <p:spPr>
          <a:xfrm rot="804040">
            <a:off x="4526330" y="2351900"/>
            <a:ext cx="2416274" cy="954107"/>
          </a:xfrm>
          <a:prstGeom prst="rect">
            <a:avLst/>
          </a:prstGeom>
          <a:noFill/>
        </p:spPr>
        <p:txBody>
          <a:bodyPr wrap="square" rtlCol="0">
            <a:spAutoFit/>
          </a:bodyPr>
          <a:lstStyle/>
          <a:p>
            <a:r>
              <a:rPr lang="sl-SI" sz="2800" dirty="0" smtClean="0">
                <a:solidFill>
                  <a:srgbClr val="92D050"/>
                </a:solidFill>
              </a:rPr>
              <a:t>HVALA ZA POZORNOST </a:t>
            </a:r>
            <a:r>
              <a:rPr lang="sl-SI" sz="2800" dirty="0" smtClean="0">
                <a:solidFill>
                  <a:srgbClr val="92D050"/>
                </a:solidFill>
                <a:sym typeface="Wingdings" pitchFamily="2" charset="2"/>
              </a:rPr>
              <a:t></a:t>
            </a:r>
            <a:endParaRPr lang="sl-SI" sz="2800" dirty="0">
              <a:solidFill>
                <a:srgbClr val="92D050"/>
              </a:solidFill>
            </a:endParaRPr>
          </a:p>
        </p:txBody>
      </p:sp>
      <p:sp>
        <p:nvSpPr>
          <p:cNvPr id="13" name="PoljeZBesedilom 12"/>
          <p:cNvSpPr txBox="1"/>
          <p:nvPr/>
        </p:nvSpPr>
        <p:spPr>
          <a:xfrm>
            <a:off x="1475656" y="6021288"/>
            <a:ext cx="6192688" cy="738664"/>
          </a:xfrm>
          <a:prstGeom prst="rect">
            <a:avLst/>
          </a:prstGeom>
          <a:noFill/>
        </p:spPr>
        <p:txBody>
          <a:bodyPr wrap="square" rtlCol="0">
            <a:spAutoFit/>
          </a:bodyPr>
          <a:lstStyle/>
          <a:p>
            <a:r>
              <a:rPr lang="sl-SI" sz="1200" i="1" dirty="0" smtClean="0"/>
              <a:t>Vir slike: Bartol, M. in sod. (2016). Rjavi medved Dinaridih in Alpah. Ljubljana : Zavod za gozdove </a:t>
            </a:r>
          </a:p>
          <a:p>
            <a:r>
              <a:rPr lang="sl-SI" sz="1200" i="1" dirty="0" smtClean="0"/>
              <a:t>Slovenije - (</a:t>
            </a:r>
            <a:r>
              <a:rPr lang="sl-SI" sz="1200" i="1" dirty="0" err="1" smtClean="0"/>
              <a:t>Life</a:t>
            </a:r>
            <a:r>
              <a:rPr lang="sl-SI" sz="1200" i="1" dirty="0" smtClean="0"/>
              <a:t> </a:t>
            </a:r>
            <a:r>
              <a:rPr lang="sl-SI" sz="1200" i="1" dirty="0" err="1" smtClean="0"/>
              <a:t>Dinalp</a:t>
            </a:r>
            <a:r>
              <a:rPr lang="sl-SI" sz="1200" i="1" dirty="0" smtClean="0"/>
              <a:t> </a:t>
            </a:r>
            <a:r>
              <a:rPr lang="sl-SI" sz="1200" i="1" dirty="0" err="1" smtClean="0"/>
              <a:t>bear</a:t>
            </a:r>
            <a:r>
              <a:rPr lang="sl-SI" sz="1200" i="1" dirty="0" smtClean="0"/>
              <a:t>) </a:t>
            </a:r>
          </a:p>
          <a:p>
            <a:endParaRPr lang="sl-SI"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419872" y="274638"/>
            <a:ext cx="5266928" cy="1143000"/>
          </a:xfrm>
        </p:spPr>
        <p:txBody>
          <a:bodyPr>
            <a:normAutofit fontScale="90000"/>
          </a:bodyPr>
          <a:lstStyle/>
          <a:p>
            <a:pPr lvl="0"/>
            <a:r>
              <a:rPr lang="sl-SI" sz="3600" b="1" dirty="0" smtClean="0">
                <a:solidFill>
                  <a:schemeClr val="dk1"/>
                </a:solidFill>
                <a:ea typeface="Calibri"/>
                <a:cs typeface="Calibri"/>
                <a:sym typeface="Calibri"/>
              </a:rPr>
              <a:t/>
            </a:r>
            <a:br>
              <a:rPr lang="sl-SI" sz="3600" b="1" dirty="0" smtClean="0">
                <a:solidFill>
                  <a:schemeClr val="dk1"/>
                </a:solidFill>
                <a:ea typeface="Calibri"/>
                <a:cs typeface="Calibri"/>
                <a:sym typeface="Calibri"/>
              </a:rPr>
            </a:br>
            <a:r>
              <a:rPr lang="en-US" sz="3600" b="1" dirty="0" err="1" smtClean="0">
                <a:solidFill>
                  <a:schemeClr val="dk1"/>
                </a:solidFill>
                <a:ea typeface="Calibri"/>
                <a:cs typeface="Calibri"/>
                <a:sym typeface="Calibri"/>
              </a:rPr>
              <a:t>Spremljanje</a:t>
            </a:r>
            <a:r>
              <a:rPr lang="en-US" sz="3600" b="1" dirty="0" smtClean="0">
                <a:solidFill>
                  <a:schemeClr val="dk1"/>
                </a:solidFill>
                <a:ea typeface="Calibri"/>
                <a:cs typeface="Calibri"/>
                <a:sym typeface="Calibri"/>
              </a:rPr>
              <a:t> </a:t>
            </a:r>
            <a:r>
              <a:rPr lang="en-US" sz="3600" b="1" dirty="0" err="1" smtClean="0">
                <a:solidFill>
                  <a:schemeClr val="dk1"/>
                </a:solidFill>
                <a:ea typeface="Calibri"/>
                <a:cs typeface="Calibri"/>
                <a:sym typeface="Calibri"/>
              </a:rPr>
              <a:t>populacije</a:t>
            </a:r>
            <a:r>
              <a:rPr lang="en-US" sz="3600" b="1" dirty="0" smtClean="0">
                <a:solidFill>
                  <a:schemeClr val="dk1"/>
                </a:solidFill>
                <a:ea typeface="Calibri"/>
                <a:cs typeface="Calibri"/>
                <a:sym typeface="Calibri"/>
              </a:rPr>
              <a:t> </a:t>
            </a:r>
            <a:r>
              <a:rPr lang="en-US" sz="3600" b="1" dirty="0" err="1" smtClean="0">
                <a:solidFill>
                  <a:schemeClr val="dk1"/>
                </a:solidFill>
                <a:ea typeface="Calibri"/>
                <a:cs typeface="Calibri"/>
                <a:sym typeface="Calibri"/>
              </a:rPr>
              <a:t>medveda</a:t>
            </a:r>
            <a:r>
              <a:rPr lang="en-US" b="1" dirty="0" smtClean="0">
                <a:solidFill>
                  <a:schemeClr val="dk1"/>
                </a:solidFill>
                <a:ea typeface="Calibri"/>
                <a:cs typeface="Calibri"/>
                <a:sym typeface="Calibri"/>
              </a:rPr>
              <a:t/>
            </a:r>
            <a:br>
              <a:rPr lang="en-US" b="1" dirty="0" smtClean="0">
                <a:solidFill>
                  <a:schemeClr val="dk1"/>
                </a:solidFill>
                <a:ea typeface="Calibri"/>
                <a:cs typeface="Calibri"/>
                <a:sym typeface="Calibri"/>
              </a:rPr>
            </a:br>
            <a:endParaRPr lang="sl-SI" dirty="0"/>
          </a:p>
        </p:txBody>
      </p:sp>
      <p:pic>
        <p:nvPicPr>
          <p:cNvPr id="4098" name="Picture 2" descr="Ena od telemetri&amp;ccaron;nih ovratnic omogo&amp;ccaron;a tudi snemanje video posnetkov. Foto: Marko Jonozovi&amp;ccaro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5576" y="1196752"/>
            <a:ext cx="4510253" cy="3384376"/>
          </a:xfrm>
          <a:prstGeom prst="rect">
            <a:avLst/>
          </a:prstGeom>
          <a:ln>
            <a:noFill/>
          </a:ln>
          <a:effectLst>
            <a:softEdge rad="112500"/>
          </a:effectLst>
        </p:spPr>
      </p:pic>
      <p:sp>
        <p:nvSpPr>
          <p:cNvPr id="5" name="PoljeZBesedilom 4"/>
          <p:cNvSpPr txBox="1"/>
          <p:nvPr/>
        </p:nvSpPr>
        <p:spPr>
          <a:xfrm>
            <a:off x="899592" y="1268760"/>
            <a:ext cx="2483768" cy="338554"/>
          </a:xfrm>
          <a:prstGeom prst="rect">
            <a:avLst/>
          </a:prstGeom>
          <a:noFill/>
        </p:spPr>
        <p:txBody>
          <a:bodyPr wrap="square" rtlCol="0">
            <a:spAutoFit/>
          </a:bodyPr>
          <a:lstStyle/>
          <a:p>
            <a:r>
              <a:rPr lang="sl-SI" sz="1600" dirty="0" smtClean="0">
                <a:solidFill>
                  <a:schemeClr val="bg1"/>
                </a:solidFill>
              </a:rPr>
              <a:t>Foto: Marko </a:t>
            </a:r>
            <a:r>
              <a:rPr lang="sl-SI" sz="1600" dirty="0" err="1" smtClean="0">
                <a:solidFill>
                  <a:schemeClr val="bg1"/>
                </a:solidFill>
              </a:rPr>
              <a:t>Jonozovič</a:t>
            </a:r>
            <a:endParaRPr lang="sl-SI" sz="1600" dirty="0">
              <a:solidFill>
                <a:schemeClr val="bg1"/>
              </a:solidFill>
            </a:endParaRPr>
          </a:p>
        </p:txBody>
      </p:sp>
      <p:pic>
        <p:nvPicPr>
          <p:cNvPr id="4100" name="Picture 4" descr="http://dinalpbear.eu/wp-content/uploads/2014/12/03-2349039563_a2748b3a57_b.jpg"/>
          <p:cNvPicPr>
            <a:picLocks noChangeAspect="1" noChangeArrowheads="1"/>
          </p:cNvPicPr>
          <p:nvPr/>
        </p:nvPicPr>
        <p:blipFill>
          <a:blip r:embed="rId4" cstate="print"/>
          <a:srcRect/>
          <a:stretch>
            <a:fillRect/>
          </a:stretch>
        </p:blipFill>
        <p:spPr bwMode="auto">
          <a:xfrm>
            <a:off x="3059832" y="3573016"/>
            <a:ext cx="5832648" cy="2481978"/>
          </a:xfrm>
          <a:prstGeom prst="rect">
            <a:avLst/>
          </a:prstGeom>
          <a:ln>
            <a:noFill/>
          </a:ln>
          <a:effectLst>
            <a:softEdge rad="112500"/>
          </a:effectLst>
        </p:spPr>
      </p:pic>
      <p:sp>
        <p:nvSpPr>
          <p:cNvPr id="7" name="PoljeZBesedilom 6"/>
          <p:cNvSpPr txBox="1"/>
          <p:nvPr/>
        </p:nvSpPr>
        <p:spPr>
          <a:xfrm>
            <a:off x="6444208" y="2636912"/>
            <a:ext cx="2016224" cy="646331"/>
          </a:xfrm>
          <a:prstGeom prst="rect">
            <a:avLst/>
          </a:prstGeom>
          <a:noFill/>
        </p:spPr>
        <p:txBody>
          <a:bodyPr wrap="square" rtlCol="0">
            <a:spAutoFit/>
          </a:bodyPr>
          <a:lstStyle/>
          <a:p>
            <a:r>
              <a:rPr lang="sl-SI" b="1" dirty="0" smtClean="0"/>
              <a:t>ZIMSKO SLEDENJE</a:t>
            </a:r>
          </a:p>
          <a:p>
            <a:endParaRPr lang="sl-SI" dirty="0"/>
          </a:p>
        </p:txBody>
      </p:sp>
      <p:sp>
        <p:nvSpPr>
          <p:cNvPr id="8" name="PoljeZBesedilom 7"/>
          <p:cNvSpPr txBox="1"/>
          <p:nvPr/>
        </p:nvSpPr>
        <p:spPr>
          <a:xfrm>
            <a:off x="899592" y="5157192"/>
            <a:ext cx="1584176" cy="646331"/>
          </a:xfrm>
          <a:prstGeom prst="rect">
            <a:avLst/>
          </a:prstGeom>
          <a:noFill/>
        </p:spPr>
        <p:txBody>
          <a:bodyPr wrap="square" rtlCol="0">
            <a:spAutoFit/>
          </a:bodyPr>
          <a:lstStyle/>
          <a:p>
            <a:r>
              <a:rPr lang="sl-SI" b="1" dirty="0" smtClean="0"/>
              <a:t>TELEMETRIJA</a:t>
            </a:r>
          </a:p>
          <a:p>
            <a:endParaRPr lang="sl-SI" b="1" dirty="0"/>
          </a:p>
        </p:txBody>
      </p:sp>
      <p:sp>
        <p:nvSpPr>
          <p:cNvPr id="9" name="Puščica gor 8"/>
          <p:cNvSpPr/>
          <p:nvPr/>
        </p:nvSpPr>
        <p:spPr>
          <a:xfrm rot="1420994">
            <a:off x="1544538" y="4274506"/>
            <a:ext cx="432048" cy="792088"/>
          </a:xfrm>
          <a:prstGeom prst="up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sl-SI"/>
          </a:p>
        </p:txBody>
      </p:sp>
      <p:sp>
        <p:nvSpPr>
          <p:cNvPr id="10" name="Puščica gor 9"/>
          <p:cNvSpPr/>
          <p:nvPr/>
        </p:nvSpPr>
        <p:spPr>
          <a:xfrm rot="12231687">
            <a:off x="7018002" y="3050488"/>
            <a:ext cx="432048" cy="792088"/>
          </a:xfrm>
          <a:prstGeom prst="up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sl-SI"/>
          </a:p>
        </p:txBody>
      </p:sp>
      <p:sp>
        <p:nvSpPr>
          <p:cNvPr id="11" name="PoljeZBesedilom 10"/>
          <p:cNvSpPr txBox="1"/>
          <p:nvPr/>
        </p:nvSpPr>
        <p:spPr>
          <a:xfrm>
            <a:off x="179512" y="6309320"/>
            <a:ext cx="2952328" cy="307777"/>
          </a:xfrm>
          <a:prstGeom prst="rect">
            <a:avLst/>
          </a:prstGeom>
          <a:noFill/>
        </p:spPr>
        <p:txBody>
          <a:bodyPr wrap="square" rtlCol="0">
            <a:spAutoFit/>
          </a:bodyPr>
          <a:lstStyle/>
          <a:p>
            <a:r>
              <a:rPr lang="sl-SI" sz="1400" i="1" dirty="0" smtClean="0"/>
              <a:t>Vir slik: </a:t>
            </a:r>
            <a:r>
              <a:rPr lang="sl-SI" sz="1400" i="1" dirty="0" err="1" smtClean="0"/>
              <a:t>www.dinalpbear.eu</a:t>
            </a:r>
            <a:endParaRPr lang="sl-SI" sz="1400" i="1" dirty="0"/>
          </a:p>
        </p:txBody>
      </p:sp>
      <p:pic>
        <p:nvPicPr>
          <p:cNvPr id="12"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1520" y="188640"/>
            <a:ext cx="3096344" cy="8148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409528" y="-27384"/>
            <a:ext cx="5338936" cy="1228998"/>
          </a:xfrm>
        </p:spPr>
        <p:txBody>
          <a:bodyPr>
            <a:normAutofit fontScale="90000"/>
          </a:bodyPr>
          <a:lstStyle/>
          <a:p>
            <a:pPr lvl="0"/>
            <a:r>
              <a:rPr lang="sl-SI" sz="3600" b="1" dirty="0" smtClean="0">
                <a:solidFill>
                  <a:schemeClr val="dk1"/>
                </a:solidFill>
                <a:ea typeface="Calibri"/>
                <a:cs typeface="Calibri"/>
                <a:sym typeface="Calibri"/>
              </a:rPr>
              <a:t/>
            </a:r>
            <a:br>
              <a:rPr lang="sl-SI" sz="3600" b="1" dirty="0" smtClean="0">
                <a:solidFill>
                  <a:schemeClr val="dk1"/>
                </a:solidFill>
                <a:ea typeface="Calibri"/>
                <a:cs typeface="Calibri"/>
                <a:sym typeface="Calibri"/>
              </a:rPr>
            </a:br>
            <a:r>
              <a:rPr lang="en-US" sz="3600" b="1" dirty="0" err="1" smtClean="0">
                <a:solidFill>
                  <a:schemeClr val="dk1"/>
                </a:solidFill>
                <a:ea typeface="Calibri"/>
                <a:cs typeface="Calibri"/>
                <a:sym typeface="Calibri"/>
              </a:rPr>
              <a:t>Spremljanje</a:t>
            </a:r>
            <a:r>
              <a:rPr lang="en-US" sz="3600" b="1" dirty="0" smtClean="0">
                <a:solidFill>
                  <a:schemeClr val="dk1"/>
                </a:solidFill>
                <a:ea typeface="Calibri"/>
                <a:cs typeface="Calibri"/>
                <a:sym typeface="Calibri"/>
              </a:rPr>
              <a:t> </a:t>
            </a:r>
            <a:r>
              <a:rPr lang="en-US" sz="3600" b="1" dirty="0" err="1" smtClean="0">
                <a:solidFill>
                  <a:schemeClr val="dk1"/>
                </a:solidFill>
                <a:ea typeface="Calibri"/>
                <a:cs typeface="Calibri"/>
                <a:sym typeface="Calibri"/>
              </a:rPr>
              <a:t>populacije</a:t>
            </a:r>
            <a:r>
              <a:rPr lang="en-US" sz="3600" b="1" dirty="0" smtClean="0">
                <a:solidFill>
                  <a:schemeClr val="dk1"/>
                </a:solidFill>
                <a:ea typeface="Calibri"/>
                <a:cs typeface="Calibri"/>
                <a:sym typeface="Calibri"/>
              </a:rPr>
              <a:t> </a:t>
            </a:r>
            <a:r>
              <a:rPr lang="en-US" sz="3600" b="1" dirty="0" err="1" smtClean="0">
                <a:solidFill>
                  <a:schemeClr val="dk1"/>
                </a:solidFill>
                <a:ea typeface="Calibri"/>
                <a:cs typeface="Calibri"/>
                <a:sym typeface="Calibri"/>
              </a:rPr>
              <a:t>medveda</a:t>
            </a:r>
            <a:r>
              <a:rPr lang="en-US" b="1" dirty="0" smtClean="0">
                <a:solidFill>
                  <a:schemeClr val="dk1"/>
                </a:solidFill>
                <a:ea typeface="Calibri"/>
                <a:cs typeface="Calibri"/>
                <a:sym typeface="Calibri"/>
              </a:rPr>
              <a:t/>
            </a:r>
            <a:br>
              <a:rPr lang="en-US" b="1" dirty="0" smtClean="0">
                <a:solidFill>
                  <a:schemeClr val="dk1"/>
                </a:solidFill>
                <a:ea typeface="Calibri"/>
                <a:cs typeface="Calibri"/>
                <a:sym typeface="Calibri"/>
              </a:rPr>
            </a:br>
            <a:endParaRPr lang="sl-SI" dirty="0"/>
          </a:p>
        </p:txBody>
      </p:sp>
      <p:pic>
        <p:nvPicPr>
          <p:cNvPr id="5122" name="Picture 2" descr="Procesiranje vzorca iztrebka medveda. Kos iztrebka prenesemo v epruveto s posebno teko&amp;ccaron;ino za shranjevanje. Tako v zmrzovalniku po&amp;ccaron;akajo vzorci, da jih nalo&amp;zcaron;imo na robota in izluš&amp;ccaron;imo DNK."/>
          <p:cNvPicPr>
            <a:picLocks noChangeAspect="1" noChangeArrowheads="1"/>
          </p:cNvPicPr>
          <p:nvPr/>
        </p:nvPicPr>
        <p:blipFill>
          <a:blip r:embed="rId3" cstate="print"/>
          <a:srcRect/>
          <a:stretch>
            <a:fillRect/>
          </a:stretch>
        </p:blipFill>
        <p:spPr bwMode="auto">
          <a:xfrm>
            <a:off x="6516216" y="2492896"/>
            <a:ext cx="2352777" cy="4186436"/>
          </a:xfrm>
          <a:prstGeom prst="rect">
            <a:avLst/>
          </a:prstGeom>
          <a:ln>
            <a:noFill/>
          </a:ln>
          <a:effectLst>
            <a:softEdge rad="112500"/>
          </a:effectLst>
        </p:spPr>
      </p:pic>
      <p:sp>
        <p:nvSpPr>
          <p:cNvPr id="5" name="PoljeZBesedilom 4"/>
          <p:cNvSpPr txBox="1"/>
          <p:nvPr/>
        </p:nvSpPr>
        <p:spPr>
          <a:xfrm>
            <a:off x="1547664" y="6309320"/>
            <a:ext cx="2952328" cy="307777"/>
          </a:xfrm>
          <a:prstGeom prst="rect">
            <a:avLst/>
          </a:prstGeom>
          <a:noFill/>
        </p:spPr>
        <p:txBody>
          <a:bodyPr wrap="square" rtlCol="0">
            <a:spAutoFit/>
          </a:bodyPr>
          <a:lstStyle/>
          <a:p>
            <a:r>
              <a:rPr lang="sl-SI" sz="1400" i="1" dirty="0" smtClean="0"/>
              <a:t>Vir slik: </a:t>
            </a:r>
            <a:r>
              <a:rPr lang="sl-SI" sz="1400" i="1" dirty="0" err="1" smtClean="0"/>
              <a:t>www.dinalpbear.eu</a:t>
            </a:r>
            <a:endParaRPr lang="sl-SI" sz="1400" i="1" dirty="0"/>
          </a:p>
        </p:txBody>
      </p:sp>
      <p:pic>
        <p:nvPicPr>
          <p:cNvPr id="3074" name="Picture 2" descr="http://dinalpbear.eu/wp-content/uploads/lepljenje_etiket.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27984" y="980728"/>
            <a:ext cx="3309486" cy="2204416"/>
          </a:xfrm>
          <a:prstGeom prst="rect">
            <a:avLst/>
          </a:prstGeom>
          <a:ln>
            <a:noFill/>
          </a:ln>
          <a:effectLst>
            <a:softEdge rad="112500"/>
          </a:effectLst>
        </p:spPr>
      </p:pic>
      <p:sp>
        <p:nvSpPr>
          <p:cNvPr id="7" name="PoljeZBesedilom 6"/>
          <p:cNvSpPr txBox="1"/>
          <p:nvPr/>
        </p:nvSpPr>
        <p:spPr>
          <a:xfrm>
            <a:off x="2267744" y="1268760"/>
            <a:ext cx="1872208" cy="646331"/>
          </a:xfrm>
          <a:prstGeom prst="rect">
            <a:avLst/>
          </a:prstGeom>
          <a:noFill/>
        </p:spPr>
        <p:txBody>
          <a:bodyPr wrap="square" rtlCol="0">
            <a:spAutoFit/>
          </a:bodyPr>
          <a:lstStyle/>
          <a:p>
            <a:pPr algn="ctr"/>
            <a:r>
              <a:rPr lang="en-US" b="1" u="sng" dirty="0" smtClean="0">
                <a:solidFill>
                  <a:schemeClr val="dk1"/>
                </a:solidFill>
                <a:ea typeface="Calibri"/>
                <a:cs typeface="Calibri"/>
                <a:sym typeface="Calibri"/>
              </a:rPr>
              <a:t>NEINVAZIVNI</a:t>
            </a:r>
            <a:r>
              <a:rPr lang="en-US" b="1" dirty="0" smtClean="0">
                <a:solidFill>
                  <a:schemeClr val="dk1"/>
                </a:solidFill>
                <a:ea typeface="Calibri"/>
                <a:cs typeface="Calibri"/>
                <a:sym typeface="Calibri"/>
              </a:rPr>
              <a:t> </a:t>
            </a:r>
            <a:endParaRPr lang="sl-SI" b="1" dirty="0" smtClean="0">
              <a:solidFill>
                <a:schemeClr val="dk1"/>
              </a:solidFill>
              <a:ea typeface="Calibri"/>
              <a:cs typeface="Calibri"/>
              <a:sym typeface="Calibri"/>
            </a:endParaRPr>
          </a:p>
          <a:p>
            <a:pPr algn="ctr"/>
            <a:r>
              <a:rPr lang="en-US" b="1" dirty="0" smtClean="0">
                <a:solidFill>
                  <a:schemeClr val="dk1"/>
                </a:solidFill>
                <a:ea typeface="Calibri"/>
                <a:cs typeface="Calibri"/>
                <a:sym typeface="Calibri"/>
              </a:rPr>
              <a:t>GENETSKI VZORCI</a:t>
            </a:r>
            <a:endParaRPr lang="sl-SI" b="1" dirty="0"/>
          </a:p>
        </p:txBody>
      </p:sp>
      <p:sp>
        <p:nvSpPr>
          <p:cNvPr id="8" name="PoljeZBesedilom 7"/>
          <p:cNvSpPr txBox="1"/>
          <p:nvPr/>
        </p:nvSpPr>
        <p:spPr>
          <a:xfrm>
            <a:off x="755576" y="2348880"/>
            <a:ext cx="2736304" cy="646331"/>
          </a:xfrm>
          <a:prstGeom prst="rect">
            <a:avLst/>
          </a:prstGeom>
          <a:noFill/>
        </p:spPr>
        <p:txBody>
          <a:bodyPr wrap="square" rtlCol="0">
            <a:spAutoFit/>
          </a:bodyPr>
          <a:lstStyle/>
          <a:p>
            <a:pPr algn="ctr"/>
            <a:r>
              <a:rPr lang="en-US" b="1" dirty="0" smtClean="0">
                <a:solidFill>
                  <a:schemeClr val="dk1"/>
                </a:solidFill>
                <a:ea typeface="Calibri"/>
                <a:cs typeface="Calibri"/>
                <a:sym typeface="Calibri"/>
              </a:rPr>
              <a:t>ULOV Z OZNAČEVANJEM IN PONOVNI ULOV</a:t>
            </a:r>
          </a:p>
        </p:txBody>
      </p:sp>
      <p:sp>
        <p:nvSpPr>
          <p:cNvPr id="10" name="PoljeZBesedilom 9">
            <a:hlinkClick r:id="rId5" highlightClick="1"/>
          </p:cNvPr>
          <p:cNvSpPr txBox="1"/>
          <p:nvPr/>
        </p:nvSpPr>
        <p:spPr>
          <a:xfrm>
            <a:off x="8331790" y="1662589"/>
            <a:ext cx="683568" cy="369332"/>
          </a:xfrm>
          <a:prstGeom prst="actionButtonMovie">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sl-SI" dirty="0"/>
          </a:p>
        </p:txBody>
      </p:sp>
      <p:pic>
        <p:nvPicPr>
          <p:cNvPr id="3076" name="Picture 4" descr="http://dinalpbear.eu/wp-content/uploads/20160601_221227.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55576" y="3356992"/>
            <a:ext cx="5199900" cy="2924944"/>
          </a:xfrm>
          <a:prstGeom prst="rect">
            <a:avLst/>
          </a:prstGeom>
          <a:ln>
            <a:noFill/>
          </a:ln>
          <a:effectLst>
            <a:softEdge rad="112500"/>
          </a:effectLst>
        </p:spPr>
      </p:pic>
      <p:sp>
        <p:nvSpPr>
          <p:cNvPr id="12" name="Desna puščica 11"/>
          <p:cNvSpPr/>
          <p:nvPr/>
        </p:nvSpPr>
        <p:spPr>
          <a:xfrm rot="1279862">
            <a:off x="4106297" y="1904547"/>
            <a:ext cx="792088" cy="360040"/>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sl-SI"/>
          </a:p>
        </p:txBody>
      </p:sp>
      <p:sp>
        <p:nvSpPr>
          <p:cNvPr id="13" name="Desna puščica 12"/>
          <p:cNvSpPr/>
          <p:nvPr/>
        </p:nvSpPr>
        <p:spPr>
          <a:xfrm rot="3648235">
            <a:off x="2798104" y="3250475"/>
            <a:ext cx="792088" cy="360040"/>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sl-SI"/>
          </a:p>
        </p:txBody>
      </p:sp>
      <p:sp>
        <p:nvSpPr>
          <p:cNvPr id="14" name="Desna puščica 13"/>
          <p:cNvSpPr/>
          <p:nvPr/>
        </p:nvSpPr>
        <p:spPr>
          <a:xfrm rot="19695886">
            <a:off x="7703821" y="2026226"/>
            <a:ext cx="792088" cy="360040"/>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sl-SI"/>
          </a:p>
        </p:txBody>
      </p:sp>
      <p:pic>
        <p:nvPicPr>
          <p:cNvPr id="15" name="Picture 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51520" y="188640"/>
            <a:ext cx="3096344" cy="8148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347864" y="197768"/>
            <a:ext cx="5338936" cy="1143000"/>
          </a:xfrm>
        </p:spPr>
        <p:txBody>
          <a:bodyPr>
            <a:normAutofit/>
          </a:bodyPr>
          <a:lstStyle/>
          <a:p>
            <a:r>
              <a:rPr lang="sl-SI" sz="4000" b="1" dirty="0" smtClean="0"/>
              <a:t>Molekularna genetika</a:t>
            </a:r>
            <a:endParaRPr lang="sl-SI" sz="4000" b="1" dirty="0"/>
          </a:p>
        </p:txBody>
      </p:sp>
      <p:pic>
        <p:nvPicPr>
          <p:cNvPr id="4" name="Shape 104" descr="C:\Users\iztokt.BF1\Desktop\Medo_prirocnik\Shema.jpg"/>
          <p:cNvPicPr preferRelativeResize="0"/>
          <p:nvPr/>
        </p:nvPicPr>
        <p:blipFill rotWithShape="1">
          <a:blip r:embed="rId3" cstate="print">
            <a:alphaModFix/>
          </a:blip>
          <a:srcRect/>
          <a:stretch/>
        </p:blipFill>
        <p:spPr>
          <a:xfrm>
            <a:off x="395536" y="2204864"/>
            <a:ext cx="8280920" cy="4320480"/>
          </a:xfrm>
          <a:prstGeom prst="rect">
            <a:avLst/>
          </a:prstGeom>
          <a:noFill/>
          <a:ln>
            <a:noFill/>
          </a:ln>
        </p:spPr>
      </p:pic>
      <p:sp>
        <p:nvSpPr>
          <p:cNvPr id="6" name="PoljeZBesedilom 5"/>
          <p:cNvSpPr txBox="1"/>
          <p:nvPr/>
        </p:nvSpPr>
        <p:spPr>
          <a:xfrm>
            <a:off x="3491880" y="6381328"/>
            <a:ext cx="5652120" cy="677108"/>
          </a:xfrm>
          <a:prstGeom prst="rect">
            <a:avLst/>
          </a:prstGeom>
          <a:noFill/>
        </p:spPr>
        <p:txBody>
          <a:bodyPr wrap="square" rtlCol="0">
            <a:spAutoFit/>
          </a:bodyPr>
          <a:lstStyle/>
          <a:p>
            <a:r>
              <a:rPr lang="sl-SI" sz="1200" i="1" dirty="0" smtClean="0"/>
              <a:t>Vir slike: Prirejeno po Tomažič , I., Nagode, D. (2013) Volk kot modelni organizem za pouk biologije [Elektronski vir] : priročnik za učitelje biologije. Ljubljana, Biotehniška fakulteta.</a:t>
            </a:r>
          </a:p>
          <a:p>
            <a:endParaRPr lang="sl-SI" sz="1400" i="1" dirty="0"/>
          </a:p>
        </p:txBody>
      </p:sp>
      <p:sp>
        <p:nvSpPr>
          <p:cNvPr id="7" name="PoljeZBesedilom 6"/>
          <p:cNvSpPr txBox="1"/>
          <p:nvPr/>
        </p:nvSpPr>
        <p:spPr>
          <a:xfrm>
            <a:off x="1547664" y="1484784"/>
            <a:ext cx="3384376" cy="646331"/>
          </a:xfrm>
          <a:prstGeom prst="rect">
            <a:avLst/>
          </a:prstGeom>
          <a:noFill/>
        </p:spPr>
        <p:txBody>
          <a:bodyPr wrap="square" rtlCol="0">
            <a:spAutoFit/>
          </a:bodyPr>
          <a:lstStyle/>
          <a:p>
            <a:pPr algn="ctr"/>
            <a:r>
              <a:rPr lang="sl-SI" b="1" u="sng" dirty="0" smtClean="0"/>
              <a:t>NEINVAZIVNI GENETSKI VZORCI</a:t>
            </a:r>
          </a:p>
          <a:p>
            <a:endParaRPr lang="sl-SI" dirty="0"/>
          </a:p>
        </p:txBody>
      </p:sp>
      <p:sp>
        <p:nvSpPr>
          <p:cNvPr id="8" name="Puščica dol 7"/>
          <p:cNvSpPr/>
          <p:nvPr/>
        </p:nvSpPr>
        <p:spPr>
          <a:xfrm>
            <a:off x="2915816" y="1844824"/>
            <a:ext cx="216024" cy="288032"/>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a:p>
        </p:txBody>
      </p:sp>
      <p:sp>
        <p:nvSpPr>
          <p:cNvPr id="9" name="PoljeZBesedilom 8"/>
          <p:cNvSpPr txBox="1"/>
          <p:nvPr/>
        </p:nvSpPr>
        <p:spPr>
          <a:xfrm>
            <a:off x="7020272" y="5723964"/>
            <a:ext cx="2123728" cy="369332"/>
          </a:xfrm>
          <a:prstGeom prst="rect">
            <a:avLst/>
          </a:prstGeom>
          <a:noFill/>
        </p:spPr>
        <p:txBody>
          <a:bodyPr wrap="square" rtlCol="0">
            <a:spAutoFit/>
          </a:bodyPr>
          <a:lstStyle/>
          <a:p>
            <a:pPr algn="ctr"/>
            <a:r>
              <a:rPr lang="sl-SI" b="1" u="sng" dirty="0" smtClean="0"/>
              <a:t>UPORABNOST?</a:t>
            </a:r>
            <a:endParaRPr lang="sl-SI" dirty="0"/>
          </a:p>
        </p:txBody>
      </p:sp>
      <p:sp>
        <p:nvSpPr>
          <p:cNvPr id="10" name="Puščica dol 9"/>
          <p:cNvSpPr/>
          <p:nvPr/>
        </p:nvSpPr>
        <p:spPr>
          <a:xfrm>
            <a:off x="7956376" y="5373216"/>
            <a:ext cx="216024" cy="288032"/>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a:p>
        </p:txBody>
      </p:sp>
      <p:pic>
        <p:nvPicPr>
          <p:cNvPr id="11"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1520" y="188640"/>
            <a:ext cx="3096344" cy="8148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419872" y="188640"/>
            <a:ext cx="5266928" cy="1143000"/>
          </a:xfrm>
        </p:spPr>
        <p:txBody>
          <a:bodyPr>
            <a:normAutofit/>
          </a:bodyPr>
          <a:lstStyle/>
          <a:p>
            <a:r>
              <a:rPr lang="sl-SI" sz="3600" b="1" dirty="0" err="1" smtClean="0"/>
              <a:t>Mikrosatelitska</a:t>
            </a:r>
            <a:r>
              <a:rPr lang="sl-SI" sz="3600" b="1" dirty="0" smtClean="0"/>
              <a:t> zaporedja</a:t>
            </a:r>
            <a:endParaRPr lang="sl-SI" sz="3600" b="1" dirty="0"/>
          </a:p>
        </p:txBody>
      </p:sp>
      <p:pic>
        <p:nvPicPr>
          <p:cNvPr id="7" name="Shape 123"/>
          <p:cNvPicPr preferRelativeResize="0"/>
          <p:nvPr/>
        </p:nvPicPr>
        <p:blipFill rotWithShape="1">
          <a:blip r:embed="rId3" cstate="print">
            <a:alphaModFix/>
          </a:blip>
          <a:srcRect/>
          <a:stretch/>
        </p:blipFill>
        <p:spPr>
          <a:xfrm>
            <a:off x="611560" y="4090525"/>
            <a:ext cx="7328850" cy="2767475"/>
          </a:xfrm>
          <a:prstGeom prst="rect">
            <a:avLst/>
          </a:prstGeom>
          <a:noFill/>
          <a:ln>
            <a:noFill/>
          </a:ln>
        </p:spPr>
      </p:pic>
      <p:sp>
        <p:nvSpPr>
          <p:cNvPr id="8" name="PoljeZBesedilom 7"/>
          <p:cNvSpPr txBox="1"/>
          <p:nvPr/>
        </p:nvSpPr>
        <p:spPr>
          <a:xfrm rot="16200000">
            <a:off x="6876619" y="4590618"/>
            <a:ext cx="3888432" cy="646331"/>
          </a:xfrm>
          <a:prstGeom prst="rect">
            <a:avLst/>
          </a:prstGeom>
          <a:noFill/>
        </p:spPr>
        <p:txBody>
          <a:bodyPr wrap="square" rtlCol="0">
            <a:spAutoFit/>
          </a:bodyPr>
          <a:lstStyle/>
          <a:p>
            <a:r>
              <a:rPr lang="sl-SI" sz="1200" i="1" dirty="0" smtClean="0"/>
              <a:t>Vir slik: Tomažič , I., Nagode, D. (2013) Volk kot modelni organizem za pouk biologije [Elektronski vir] : priročnik za učitelje biologije. Ljubljana, Biotehniška fakulteta.</a:t>
            </a:r>
            <a:endParaRPr lang="sl-SI" sz="1200" i="1" dirty="0"/>
          </a:p>
        </p:txBody>
      </p:sp>
      <p:sp>
        <p:nvSpPr>
          <p:cNvPr id="9" name="Shape 122"/>
          <p:cNvSpPr txBox="1"/>
          <p:nvPr/>
        </p:nvSpPr>
        <p:spPr>
          <a:xfrm>
            <a:off x="4932040" y="1124744"/>
            <a:ext cx="3934176" cy="1584176"/>
          </a:xfrm>
          <a:prstGeom prst="upArrowCallout">
            <a:avLst/>
          </a:prstGeom>
          <a:ln/>
        </p:spPr>
        <p:style>
          <a:lnRef idx="2">
            <a:schemeClr val="accent2">
              <a:shade val="50000"/>
            </a:schemeClr>
          </a:lnRef>
          <a:fillRef idx="1">
            <a:schemeClr val="accent2"/>
          </a:fillRef>
          <a:effectRef idx="0">
            <a:schemeClr val="accent2"/>
          </a:effectRef>
          <a:fontRef idx="minor">
            <a:schemeClr val="lt1"/>
          </a:fontRef>
        </p:style>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800" b="1" i="0" u="none" dirty="0">
                <a:solidFill>
                  <a:schemeClr val="bg1"/>
                </a:solidFill>
                <a:latin typeface="Calibri"/>
                <a:ea typeface="Calibri"/>
                <a:cs typeface="Calibri"/>
                <a:sym typeface="Calibri"/>
              </a:rPr>
              <a:t>2 do 6 </a:t>
            </a:r>
            <a:r>
              <a:rPr lang="en-US" sz="1800" b="1" i="0" u="none" dirty="0" err="1">
                <a:solidFill>
                  <a:schemeClr val="bg1"/>
                </a:solidFill>
                <a:latin typeface="Calibri"/>
                <a:ea typeface="Calibri"/>
                <a:cs typeface="Calibri"/>
                <a:sym typeface="Calibri"/>
              </a:rPr>
              <a:t>baz</a:t>
            </a:r>
            <a:r>
              <a:rPr lang="en-US" sz="1800" b="1" i="0" u="none" dirty="0">
                <a:solidFill>
                  <a:schemeClr val="bg1"/>
                </a:solidFill>
                <a:latin typeface="Calibri"/>
                <a:ea typeface="Calibri"/>
                <a:cs typeface="Calibri"/>
                <a:sym typeface="Calibri"/>
              </a:rPr>
              <a:t> </a:t>
            </a:r>
            <a:r>
              <a:rPr lang="en-US" sz="1800" b="1" i="0" u="none" dirty="0" err="1">
                <a:solidFill>
                  <a:schemeClr val="bg1"/>
                </a:solidFill>
                <a:latin typeface="Calibri"/>
                <a:ea typeface="Calibri"/>
                <a:cs typeface="Calibri"/>
                <a:sym typeface="Calibri"/>
              </a:rPr>
              <a:t>dolgi</a:t>
            </a:r>
            <a:r>
              <a:rPr lang="en-US" sz="1800" b="1" i="0" u="none" dirty="0">
                <a:solidFill>
                  <a:schemeClr val="bg1"/>
                </a:solidFill>
                <a:latin typeface="Calibri"/>
                <a:ea typeface="Calibri"/>
                <a:cs typeface="Calibri"/>
                <a:sym typeface="Calibri"/>
              </a:rPr>
              <a:t> </a:t>
            </a:r>
            <a:r>
              <a:rPr lang="en-US" sz="1800" b="1" i="0" u="none" dirty="0" err="1">
                <a:solidFill>
                  <a:schemeClr val="bg1"/>
                </a:solidFill>
                <a:latin typeface="Calibri"/>
                <a:ea typeface="Calibri"/>
                <a:cs typeface="Calibri"/>
                <a:sym typeface="Calibri"/>
              </a:rPr>
              <a:t>ponavljajoči</a:t>
            </a:r>
            <a:r>
              <a:rPr lang="en-US" sz="1800" b="1" i="0" u="none" dirty="0">
                <a:solidFill>
                  <a:schemeClr val="bg1"/>
                </a:solidFill>
                <a:latin typeface="Calibri"/>
                <a:ea typeface="Calibri"/>
                <a:cs typeface="Calibri"/>
                <a:sym typeface="Calibri"/>
              </a:rPr>
              <a:t> se </a:t>
            </a:r>
            <a:r>
              <a:rPr lang="en-US" sz="1800" b="1" i="0" u="none" dirty="0" err="1">
                <a:solidFill>
                  <a:schemeClr val="bg1"/>
                </a:solidFill>
                <a:latin typeface="Calibri"/>
                <a:ea typeface="Calibri"/>
                <a:cs typeface="Calibri"/>
                <a:sym typeface="Calibri"/>
              </a:rPr>
              <a:t>odseki</a:t>
            </a:r>
            <a:r>
              <a:rPr lang="en-US" sz="1800" b="1" i="0" u="none" dirty="0">
                <a:solidFill>
                  <a:schemeClr val="bg1"/>
                </a:solidFill>
                <a:latin typeface="Calibri"/>
                <a:ea typeface="Calibri"/>
                <a:cs typeface="Calibri"/>
                <a:sym typeface="Calibri"/>
              </a:rPr>
              <a:t> DNA (</a:t>
            </a:r>
            <a:r>
              <a:rPr lang="en-US" sz="1800" b="1" i="0" u="none" dirty="0" err="1">
                <a:solidFill>
                  <a:schemeClr val="bg1"/>
                </a:solidFill>
                <a:latin typeface="Calibri"/>
                <a:ea typeface="Calibri"/>
                <a:cs typeface="Calibri"/>
                <a:sym typeface="Calibri"/>
              </a:rPr>
              <a:t>npr</a:t>
            </a:r>
            <a:r>
              <a:rPr lang="en-US" sz="1800" b="1" i="0" u="none" dirty="0">
                <a:solidFill>
                  <a:schemeClr val="bg1"/>
                </a:solidFill>
                <a:latin typeface="Calibri"/>
                <a:ea typeface="Calibri"/>
                <a:cs typeface="Calibri"/>
                <a:sym typeface="Calibri"/>
              </a:rPr>
              <a:t>. (CA)</a:t>
            </a:r>
            <a:r>
              <a:rPr lang="en-US" sz="1800" b="1" i="0" u="none" baseline="-25000" dirty="0">
                <a:solidFill>
                  <a:schemeClr val="bg1"/>
                </a:solidFill>
                <a:latin typeface="Calibri"/>
                <a:ea typeface="Calibri"/>
                <a:cs typeface="Calibri"/>
                <a:sym typeface="Calibri"/>
              </a:rPr>
              <a:t>n</a:t>
            </a:r>
            <a:r>
              <a:rPr lang="en-US" sz="1800" b="1" i="0" u="none" dirty="0">
                <a:solidFill>
                  <a:schemeClr val="bg1"/>
                </a:solidFill>
                <a:latin typeface="Calibri"/>
                <a:ea typeface="Calibri"/>
                <a:cs typeface="Calibri"/>
                <a:sym typeface="Calibri"/>
              </a:rPr>
              <a:t>).</a:t>
            </a:r>
          </a:p>
          <a:p>
            <a:pPr marL="0" marR="0" lvl="0" indent="0" algn="ctr" rtl="0">
              <a:lnSpc>
                <a:spcPct val="100000"/>
              </a:lnSpc>
              <a:spcBef>
                <a:spcPts val="0"/>
              </a:spcBef>
              <a:spcAft>
                <a:spcPts val="0"/>
              </a:spcAft>
              <a:buClr>
                <a:schemeClr val="dk1"/>
              </a:buClr>
              <a:buSzPct val="25000"/>
              <a:buFont typeface="Calibri"/>
              <a:buNone/>
            </a:pPr>
            <a:r>
              <a:rPr lang="en-US" sz="1800" b="1" i="0" u="sng" dirty="0" smtClean="0">
                <a:solidFill>
                  <a:schemeClr val="bg1"/>
                </a:solidFill>
                <a:latin typeface="Calibri"/>
                <a:ea typeface="Calibri"/>
                <a:cs typeface="Calibri"/>
                <a:sym typeface="Calibri"/>
              </a:rPr>
              <a:t>PREPOZNAVA PRI PONOVNEM ULOVU.</a:t>
            </a:r>
            <a:endParaRPr lang="en-US" sz="1800" b="1" i="0" u="sng" dirty="0">
              <a:solidFill>
                <a:schemeClr val="bg1"/>
              </a:solidFill>
              <a:latin typeface="Calibri"/>
              <a:ea typeface="Calibri"/>
              <a:cs typeface="Calibri"/>
              <a:sym typeface="Calibri"/>
            </a:endParaRPr>
          </a:p>
        </p:txBody>
      </p:sp>
      <p:pic>
        <p:nvPicPr>
          <p:cNvPr id="4" name="Shape 11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79512" y="1268760"/>
            <a:ext cx="4355976" cy="266429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1520" y="188640"/>
            <a:ext cx="3096344" cy="8148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188640"/>
            <a:ext cx="3096344" cy="814827"/>
          </a:xfrm>
          <a:prstGeom prst="rect">
            <a:avLst/>
          </a:prstGeom>
          <a:noFill/>
          <a:ln w="9525">
            <a:noFill/>
            <a:miter lim="800000"/>
            <a:headEnd/>
            <a:tailEnd/>
          </a:ln>
        </p:spPr>
      </p:pic>
      <p:sp>
        <p:nvSpPr>
          <p:cNvPr id="3" name="PoljeZBesedilom 2"/>
          <p:cNvSpPr txBox="1"/>
          <p:nvPr/>
        </p:nvSpPr>
        <p:spPr>
          <a:xfrm>
            <a:off x="1979712" y="2420888"/>
            <a:ext cx="5472608" cy="1754326"/>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sl-SI" sz="4400" dirty="0" smtClean="0"/>
              <a:t>SKLOP:</a:t>
            </a:r>
          </a:p>
          <a:p>
            <a:pPr algn="ctr"/>
            <a:r>
              <a:rPr lang="sl-SI" sz="3200" dirty="0" smtClean="0"/>
              <a:t>ETOLOGIJA</a:t>
            </a:r>
          </a:p>
          <a:p>
            <a:pPr algn="ctr"/>
            <a:r>
              <a:rPr lang="sl-SI" sz="3200" dirty="0" smtClean="0"/>
              <a:t>“Vedenje medveda in človeka”</a:t>
            </a:r>
            <a:endParaRPr lang="sl-SI"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188640"/>
            <a:ext cx="3096344" cy="814827"/>
          </a:xfrm>
          <a:prstGeom prst="rect">
            <a:avLst/>
          </a:prstGeom>
          <a:noFill/>
          <a:ln w="9525">
            <a:noFill/>
            <a:miter lim="800000"/>
            <a:headEnd/>
            <a:tailEnd/>
          </a:ln>
        </p:spPr>
      </p:pic>
      <p:pic>
        <p:nvPicPr>
          <p:cNvPr id="16385" name="Picture 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40152" y="-28641"/>
            <a:ext cx="2664296" cy="6886641"/>
          </a:xfrm>
          <a:prstGeom prst="rect">
            <a:avLst/>
          </a:prstGeom>
          <a:ln>
            <a:noFill/>
          </a:ln>
          <a:effectLst>
            <a:softEdge rad="112500"/>
          </a:effectLst>
        </p:spPr>
      </p:pic>
      <p:sp>
        <p:nvSpPr>
          <p:cNvPr id="5" name="Pravokotnik 4"/>
          <p:cNvSpPr/>
          <p:nvPr/>
        </p:nvSpPr>
        <p:spPr>
          <a:xfrm rot="16200000">
            <a:off x="7935016" y="5711896"/>
            <a:ext cx="1781944" cy="276999"/>
          </a:xfrm>
          <a:prstGeom prst="rect">
            <a:avLst/>
          </a:prstGeom>
        </p:spPr>
        <p:txBody>
          <a:bodyPr wrap="square">
            <a:spAutoFit/>
          </a:bodyPr>
          <a:lstStyle/>
          <a:p>
            <a:r>
              <a:rPr lang="sl-SI" sz="1200" dirty="0" smtClean="0"/>
              <a:t>Foto</a:t>
            </a:r>
            <a:r>
              <a:rPr lang="pt-BR" sz="1200" dirty="0" smtClean="0"/>
              <a:t>: Janez Papež</a:t>
            </a:r>
            <a:endParaRPr lang="pt-BR" sz="1200" dirty="0"/>
          </a:p>
        </p:txBody>
      </p:sp>
      <p:sp>
        <p:nvSpPr>
          <p:cNvPr id="6" name="PoljeZBesedilom 5"/>
          <p:cNvSpPr txBox="1"/>
          <p:nvPr/>
        </p:nvSpPr>
        <p:spPr>
          <a:xfrm rot="16200000">
            <a:off x="7480449" y="5489104"/>
            <a:ext cx="2267744" cy="307777"/>
          </a:xfrm>
          <a:prstGeom prst="rect">
            <a:avLst/>
          </a:prstGeom>
          <a:noFill/>
        </p:spPr>
        <p:txBody>
          <a:bodyPr wrap="square" rtlCol="0">
            <a:spAutoFit/>
          </a:bodyPr>
          <a:lstStyle/>
          <a:p>
            <a:r>
              <a:rPr lang="sl-SI" sz="1400" i="1" dirty="0" smtClean="0"/>
              <a:t>Vir slik: </a:t>
            </a:r>
            <a:r>
              <a:rPr lang="sl-SI" sz="1400" i="1" dirty="0" err="1" smtClean="0"/>
              <a:t>www.dinalpbear.eu</a:t>
            </a:r>
            <a:endParaRPr lang="sl-SI" sz="1400" i="1" dirty="0"/>
          </a:p>
        </p:txBody>
      </p:sp>
      <p:sp>
        <p:nvSpPr>
          <p:cNvPr id="8" name="PoljeZBesedilom 7"/>
          <p:cNvSpPr txBox="1"/>
          <p:nvPr/>
        </p:nvSpPr>
        <p:spPr>
          <a:xfrm>
            <a:off x="251520" y="1519039"/>
            <a:ext cx="5544616" cy="5078313"/>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sl-SI" b="1" dirty="0" smtClean="0"/>
              <a:t>ZNAČILNOSTI VEDENJA:</a:t>
            </a:r>
          </a:p>
          <a:p>
            <a:r>
              <a:rPr lang="sl-SI" dirty="0" smtClean="0"/>
              <a:t>Ko se </a:t>
            </a:r>
            <a:r>
              <a:rPr lang="sl-SI" b="1" dirty="0" smtClean="0"/>
              <a:t>postavim na zadnje noge</a:t>
            </a:r>
            <a:r>
              <a:rPr lang="sl-SI" dirty="0" smtClean="0"/>
              <a:t>, preverjam okolico.</a:t>
            </a:r>
          </a:p>
          <a:p>
            <a:r>
              <a:rPr lang="sl-SI" dirty="0" smtClean="0"/>
              <a:t>Bodi glasen, da te hitro opazim in se umaknem – sem </a:t>
            </a:r>
            <a:r>
              <a:rPr lang="sl-SI" b="1" dirty="0" smtClean="0"/>
              <a:t>naravno plašen</a:t>
            </a:r>
            <a:r>
              <a:rPr lang="sl-SI" dirty="0" smtClean="0"/>
              <a:t>.</a:t>
            </a:r>
          </a:p>
          <a:p>
            <a:r>
              <a:rPr lang="sl-SI" dirty="0" smtClean="0"/>
              <a:t>Če želim, te lahko ujamem, saj pri </a:t>
            </a:r>
            <a:r>
              <a:rPr lang="sl-SI" b="1" dirty="0" smtClean="0"/>
              <a:t>teku</a:t>
            </a:r>
            <a:r>
              <a:rPr lang="sl-SI" dirty="0" smtClean="0"/>
              <a:t> dosežem hitrost do 50 km/h in tudi </a:t>
            </a:r>
            <a:r>
              <a:rPr lang="sl-SI" b="1" dirty="0" smtClean="0"/>
              <a:t>plezam</a:t>
            </a:r>
            <a:r>
              <a:rPr lang="sl-SI" dirty="0" smtClean="0"/>
              <a:t> prav dobro.</a:t>
            </a:r>
          </a:p>
          <a:p>
            <a:r>
              <a:rPr lang="sl-SI" dirty="0" smtClean="0"/>
              <a:t>Če se čutim ogroženega, lahko izvedem </a:t>
            </a:r>
            <a:r>
              <a:rPr lang="sl-SI" b="1" dirty="0" smtClean="0"/>
              <a:t>lažni napad</a:t>
            </a:r>
            <a:r>
              <a:rPr lang="sl-SI" dirty="0" smtClean="0"/>
              <a:t>.</a:t>
            </a:r>
          </a:p>
          <a:p>
            <a:r>
              <a:rPr lang="sl-SI" dirty="0" smtClean="0"/>
              <a:t>Večino svojega časa namenim </a:t>
            </a:r>
            <a:r>
              <a:rPr lang="sl-SI" b="1" dirty="0" smtClean="0"/>
              <a:t>iskanju hrane</a:t>
            </a:r>
            <a:r>
              <a:rPr lang="sl-SI" dirty="0" smtClean="0"/>
              <a:t>, ob tem pa </a:t>
            </a:r>
            <a:r>
              <a:rPr lang="sl-SI" b="1" dirty="0" smtClean="0"/>
              <a:t>označujem svoje ozemlje </a:t>
            </a:r>
            <a:r>
              <a:rPr lang="sl-SI" dirty="0" smtClean="0"/>
              <a:t>(vendar se izogibam drugim medvedom – </a:t>
            </a:r>
            <a:r>
              <a:rPr lang="sl-SI" b="1" dirty="0" smtClean="0"/>
              <a:t>nisem teritorialen</a:t>
            </a:r>
            <a:r>
              <a:rPr lang="sl-SI" dirty="0" smtClean="0"/>
              <a:t>). </a:t>
            </a:r>
          </a:p>
          <a:p>
            <a:r>
              <a:rPr lang="sl-SI" dirty="0" smtClean="0"/>
              <a:t>Kaj jem? Kar najdem v naravi (</a:t>
            </a:r>
            <a:r>
              <a:rPr lang="sl-SI" b="1" dirty="0" smtClean="0"/>
              <a:t>oportunistično prehranjevanje</a:t>
            </a:r>
            <a:r>
              <a:rPr lang="sl-SI" dirty="0" smtClean="0"/>
              <a:t>). </a:t>
            </a:r>
          </a:p>
          <a:p>
            <a:r>
              <a:rPr lang="sl-SI" dirty="0" smtClean="0"/>
              <a:t>Jeseni se navadno </a:t>
            </a:r>
            <a:r>
              <a:rPr lang="sl-SI" dirty="0" err="1" smtClean="0"/>
              <a:t>zelooo</a:t>
            </a:r>
            <a:r>
              <a:rPr lang="sl-SI" dirty="0" smtClean="0"/>
              <a:t> najem (</a:t>
            </a:r>
            <a:r>
              <a:rPr lang="sl-SI" b="1" dirty="0" err="1" smtClean="0"/>
              <a:t>hiperfagija</a:t>
            </a:r>
            <a:r>
              <a:rPr lang="sl-SI" dirty="0" smtClean="0"/>
              <a:t>).</a:t>
            </a:r>
          </a:p>
          <a:p>
            <a:r>
              <a:rPr lang="sl-SI" dirty="0" smtClean="0"/>
              <a:t>Če pa posežem po tvoji lastnimi, sem hitro označen kot </a:t>
            </a:r>
            <a:r>
              <a:rPr lang="sl-SI" b="1" dirty="0" smtClean="0"/>
              <a:t>“problematičen”</a:t>
            </a:r>
            <a:r>
              <a:rPr lang="sl-SI" dirty="0" smtClean="0"/>
              <a:t>.</a:t>
            </a:r>
          </a:p>
          <a:p>
            <a:endParaRPr lang="sl-SI" dirty="0" smtClean="0"/>
          </a:p>
          <a:p>
            <a:endParaRPr lang="sl-SI" dirty="0" smtClean="0"/>
          </a:p>
          <a:p>
            <a:endParaRPr lang="sl-SI" dirty="0"/>
          </a:p>
        </p:txBody>
      </p:sp>
      <p:sp>
        <p:nvSpPr>
          <p:cNvPr id="7" name="PoljeZBesedilom 6"/>
          <p:cNvSpPr txBox="1"/>
          <p:nvPr/>
        </p:nvSpPr>
        <p:spPr>
          <a:xfrm>
            <a:off x="3779912" y="836712"/>
            <a:ext cx="2592288" cy="890171"/>
          </a:xfrm>
          <a:prstGeom prst="cloudCallout">
            <a:avLst>
              <a:gd name="adj1" fmla="val 83744"/>
              <a:gd name="adj2" fmla="val -31678"/>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sl-SI" sz="1600" b="1" dirty="0" smtClean="0"/>
              <a:t>Priznam, sem zelo radoveden …</a:t>
            </a:r>
            <a:endParaRPr lang="sl-SI" sz="1600" b="1" dirty="0"/>
          </a:p>
        </p:txBody>
      </p:sp>
      <p:sp>
        <p:nvSpPr>
          <p:cNvPr id="9" name="PoljeZBesedilom 8">
            <a:hlinkClick r:id="rId5" highlightClick="1"/>
          </p:cNvPr>
          <p:cNvSpPr txBox="1"/>
          <p:nvPr/>
        </p:nvSpPr>
        <p:spPr>
          <a:xfrm>
            <a:off x="5364088" y="3789040"/>
            <a:ext cx="360040" cy="369332"/>
          </a:xfrm>
          <a:prstGeom prst="actionButtonMovie">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endParaRPr lang="sl-SI" dirty="0"/>
          </a:p>
        </p:txBody>
      </p:sp>
      <p:sp>
        <p:nvSpPr>
          <p:cNvPr id="10" name="Srce 9"/>
          <p:cNvSpPr/>
          <p:nvPr/>
        </p:nvSpPr>
        <p:spPr>
          <a:xfrm rot="1488263">
            <a:off x="4648640" y="4423318"/>
            <a:ext cx="504056" cy="432048"/>
          </a:xfrm>
          <a:prstGeom prst="hear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sl-SI"/>
          </a:p>
        </p:txBody>
      </p:sp>
      <p:sp>
        <p:nvSpPr>
          <p:cNvPr id="11" name="PoljeZBesedilom 10"/>
          <p:cNvSpPr txBox="1"/>
          <p:nvPr/>
        </p:nvSpPr>
        <p:spPr>
          <a:xfrm rot="1378588">
            <a:off x="4675939" y="4475211"/>
            <a:ext cx="504056" cy="307777"/>
          </a:xfrm>
          <a:prstGeom prst="rect">
            <a:avLst/>
          </a:prstGeom>
          <a:noFill/>
        </p:spPr>
        <p:txBody>
          <a:bodyPr wrap="square" rtlCol="0">
            <a:spAutoFit/>
          </a:bodyPr>
          <a:lstStyle/>
          <a:p>
            <a:r>
              <a:rPr lang="sl-SI" sz="1400" b="1" dirty="0" smtClean="0"/>
              <a:t>ŽIR</a:t>
            </a:r>
            <a:endParaRPr lang="sl-SI" sz="14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188640"/>
            <a:ext cx="3096344" cy="814827"/>
          </a:xfrm>
          <a:prstGeom prst="rect">
            <a:avLst/>
          </a:prstGeom>
          <a:noFill/>
          <a:ln w="9525">
            <a:noFill/>
            <a:miter lim="800000"/>
            <a:headEnd/>
            <a:tailEnd/>
          </a:ln>
        </p:spPr>
      </p:pic>
      <p:pic>
        <p:nvPicPr>
          <p:cNvPr id="15364" name="Picture 4" descr="http://dinalpbear.eu/wp-content/uploads/2015/09/Medved-Ursus-arctos-Oton-Naglost.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5536" y="1412776"/>
            <a:ext cx="4248472" cy="3090394"/>
          </a:xfrm>
          <a:prstGeom prst="rect">
            <a:avLst/>
          </a:prstGeom>
          <a:ln>
            <a:noFill/>
          </a:ln>
          <a:effectLst>
            <a:softEdge rad="112500"/>
          </a:effectLst>
        </p:spPr>
      </p:pic>
      <p:sp>
        <p:nvSpPr>
          <p:cNvPr id="5" name="Pravokotnik 4"/>
          <p:cNvSpPr/>
          <p:nvPr/>
        </p:nvSpPr>
        <p:spPr>
          <a:xfrm>
            <a:off x="467544" y="4057327"/>
            <a:ext cx="1560171" cy="307777"/>
          </a:xfrm>
          <a:prstGeom prst="rect">
            <a:avLst/>
          </a:prstGeom>
        </p:spPr>
        <p:txBody>
          <a:bodyPr wrap="none">
            <a:spAutoFit/>
          </a:bodyPr>
          <a:lstStyle/>
          <a:p>
            <a:r>
              <a:rPr lang="sl-SI" sz="1400" dirty="0" smtClean="0">
                <a:solidFill>
                  <a:schemeClr val="bg1"/>
                </a:solidFill>
              </a:rPr>
              <a:t>Foto: Oton Naglost</a:t>
            </a:r>
            <a:endParaRPr lang="sl-SI" sz="1400" dirty="0">
              <a:solidFill>
                <a:schemeClr val="bg1"/>
              </a:solidFill>
            </a:endParaRPr>
          </a:p>
        </p:txBody>
      </p:sp>
      <p:sp>
        <p:nvSpPr>
          <p:cNvPr id="6" name="PoljeZBesedilom 5"/>
          <p:cNvSpPr txBox="1"/>
          <p:nvPr/>
        </p:nvSpPr>
        <p:spPr>
          <a:xfrm>
            <a:off x="432048" y="4437112"/>
            <a:ext cx="2267744" cy="307777"/>
          </a:xfrm>
          <a:prstGeom prst="rect">
            <a:avLst/>
          </a:prstGeom>
          <a:noFill/>
        </p:spPr>
        <p:txBody>
          <a:bodyPr wrap="square" rtlCol="0">
            <a:spAutoFit/>
          </a:bodyPr>
          <a:lstStyle/>
          <a:p>
            <a:r>
              <a:rPr lang="sl-SI" sz="1400" i="1" dirty="0" smtClean="0"/>
              <a:t>Vir slik: </a:t>
            </a:r>
            <a:r>
              <a:rPr lang="sl-SI" sz="1400" i="1" dirty="0" err="1" smtClean="0"/>
              <a:t>www.dinalpbear.eu</a:t>
            </a:r>
            <a:endParaRPr lang="sl-SI" sz="1400" i="1" dirty="0"/>
          </a:p>
        </p:txBody>
      </p:sp>
      <p:sp>
        <p:nvSpPr>
          <p:cNvPr id="7" name="PoljeZBesedilom 6"/>
          <p:cNvSpPr txBox="1"/>
          <p:nvPr/>
        </p:nvSpPr>
        <p:spPr>
          <a:xfrm>
            <a:off x="4355976" y="332656"/>
            <a:ext cx="2448272" cy="1200329"/>
          </a:xfrm>
          <a:prstGeom prst="wedgeRectCallout">
            <a:avLst>
              <a:gd name="adj1" fmla="val -73121"/>
              <a:gd name="adj2" fmla="val 72149"/>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sl-SI" b="1" dirty="0" smtClean="0"/>
              <a:t>Skrb za mladiče (1-4), ki se skotijo v brlogu (navadno januarja) traja 1,5 let. </a:t>
            </a:r>
            <a:endParaRPr lang="sl-SI" b="1" dirty="0"/>
          </a:p>
        </p:txBody>
      </p:sp>
      <p:pic>
        <p:nvPicPr>
          <p:cNvPr id="15366" name="Picture 6" descr="http://dinalpbear.eu/wp-content/uploads/2015/07/IMAG0078-e1449565749906.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88024" y="3501008"/>
            <a:ext cx="4032448" cy="3024336"/>
          </a:xfrm>
          <a:prstGeom prst="rect">
            <a:avLst/>
          </a:prstGeom>
          <a:noFill/>
        </p:spPr>
      </p:pic>
      <p:sp>
        <p:nvSpPr>
          <p:cNvPr id="10" name="Pravokotnik 9"/>
          <p:cNvSpPr/>
          <p:nvPr/>
        </p:nvSpPr>
        <p:spPr>
          <a:xfrm>
            <a:off x="4860032" y="3573016"/>
            <a:ext cx="1394036" cy="307777"/>
          </a:xfrm>
          <a:prstGeom prst="rect">
            <a:avLst/>
          </a:prstGeom>
        </p:spPr>
        <p:txBody>
          <a:bodyPr wrap="none">
            <a:spAutoFit/>
          </a:bodyPr>
          <a:lstStyle/>
          <a:p>
            <a:r>
              <a:rPr lang="sl-SI" sz="1400" dirty="0" smtClean="0">
                <a:solidFill>
                  <a:schemeClr val="bg1"/>
                </a:solidFill>
              </a:rPr>
              <a:t>Foto: Jernej Turk</a:t>
            </a:r>
            <a:endParaRPr lang="sl-SI" sz="1400" dirty="0">
              <a:solidFill>
                <a:schemeClr val="bg1"/>
              </a:solidFill>
            </a:endParaRPr>
          </a:p>
        </p:txBody>
      </p:sp>
      <p:sp>
        <p:nvSpPr>
          <p:cNvPr id="8" name="PoljeZBesedilom 7"/>
          <p:cNvSpPr txBox="1"/>
          <p:nvPr/>
        </p:nvSpPr>
        <p:spPr>
          <a:xfrm>
            <a:off x="2267744" y="5661248"/>
            <a:ext cx="2448272" cy="369332"/>
          </a:xfrm>
          <a:prstGeom prst="wedgeRectCallout">
            <a:avLst>
              <a:gd name="adj1" fmla="val 63327"/>
              <a:gd name="adj2" fmla="val -145469"/>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sl-SI" b="1" dirty="0" smtClean="0"/>
              <a:t>SOCIALNO UČENJE!</a:t>
            </a:r>
            <a:endParaRPr lang="sl-SI" b="1" dirty="0"/>
          </a:p>
        </p:txBody>
      </p:sp>
      <p:sp>
        <p:nvSpPr>
          <p:cNvPr id="11" name="PoljeZBesedilom 10"/>
          <p:cNvSpPr txBox="1"/>
          <p:nvPr/>
        </p:nvSpPr>
        <p:spPr>
          <a:xfrm>
            <a:off x="5364088" y="1700808"/>
            <a:ext cx="2448272" cy="646331"/>
          </a:xfrm>
          <a:prstGeom prst="wedgeRectCallout">
            <a:avLst>
              <a:gd name="adj1" fmla="val -97523"/>
              <a:gd name="adj2" fmla="val 49948"/>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sl-SI" b="1" dirty="0" smtClean="0"/>
              <a:t>Obdobje parjenja: maj-julij.</a:t>
            </a:r>
            <a:endParaRPr lang="sl-SI" b="1" dirty="0"/>
          </a:p>
        </p:txBody>
      </p:sp>
      <p:sp>
        <p:nvSpPr>
          <p:cNvPr id="12" name="PoljeZBesedilom 11"/>
          <p:cNvSpPr txBox="1"/>
          <p:nvPr/>
        </p:nvSpPr>
        <p:spPr>
          <a:xfrm rot="20656027">
            <a:off x="816227" y="1379896"/>
            <a:ext cx="1440160"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sl-SI" dirty="0" smtClean="0"/>
              <a:t>NEVARNOST:</a:t>
            </a:r>
          </a:p>
          <a:p>
            <a:pPr algn="ctr"/>
            <a:r>
              <a:rPr lang="sl-SI" b="1" u="sng" dirty="0" err="1" smtClean="0"/>
              <a:t>infanticid</a:t>
            </a:r>
            <a:r>
              <a:rPr lang="sl-SI" b="1" u="sng" dirty="0" smtClean="0"/>
              <a:t>!</a:t>
            </a:r>
            <a:endParaRPr lang="sl-SI" b="1" u="sng"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2530</TotalTime>
  <Words>5959</Words>
  <Application>Microsoft Office PowerPoint</Application>
  <PresentationFormat>On-screen Show (4:3)</PresentationFormat>
  <Paragraphs>273</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Wingdings</vt:lpstr>
      <vt:lpstr>Officeova tema</vt:lpstr>
      <vt:lpstr>Rjavi medved  (Ursus arctos)</vt:lpstr>
      <vt:lpstr>PowerPoint Presentation</vt:lpstr>
      <vt:lpstr> Spremljanje populacije medveda </vt:lpstr>
      <vt:lpstr> Spremljanje populacije medveda </vt:lpstr>
      <vt:lpstr>Molekularna genetika</vt:lpstr>
      <vt:lpstr>Mikrosatelitska zaporedja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Družina medvedov (Ursidae)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Rjavi medved (Ursus arctos)</dc:title>
  <dc:creator>vesna</dc:creator>
  <cp:lastModifiedBy>Naduporabnik</cp:lastModifiedBy>
  <cp:revision>253</cp:revision>
  <cp:lastPrinted>2016-10-28T10:51:43Z</cp:lastPrinted>
  <dcterms:created xsi:type="dcterms:W3CDTF">2016-09-23T08:49:19Z</dcterms:created>
  <dcterms:modified xsi:type="dcterms:W3CDTF">2017-03-27T11:08:40Z</dcterms:modified>
</cp:coreProperties>
</file>